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56" r:id="rId2"/>
    <p:sldId id="257" r:id="rId3"/>
    <p:sldId id="285" r:id="rId4"/>
    <p:sldId id="262" r:id="rId5"/>
    <p:sldId id="281" r:id="rId6"/>
    <p:sldId id="271" r:id="rId7"/>
    <p:sldId id="284" r:id="rId8"/>
    <p:sldId id="272" r:id="rId9"/>
    <p:sldId id="273" r:id="rId10"/>
    <p:sldId id="263" r:id="rId11"/>
    <p:sldId id="264" r:id="rId12"/>
    <p:sldId id="267" r:id="rId13"/>
    <p:sldId id="265" r:id="rId14"/>
    <p:sldId id="282" r:id="rId15"/>
    <p:sldId id="266" r:id="rId16"/>
    <p:sldId id="287" r:id="rId17"/>
    <p:sldId id="270" r:id="rId18"/>
    <p:sldId id="268" r:id="rId19"/>
    <p:sldId id="283" r:id="rId20"/>
    <p:sldId id="28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5029" autoAdjust="0"/>
  </p:normalViewPr>
  <p:slideViewPr>
    <p:cSldViewPr>
      <p:cViewPr varScale="1">
        <p:scale>
          <a:sx n="58" d="100"/>
          <a:sy n="58" d="100"/>
        </p:scale>
        <p:origin x="-13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48"/>
    </p:cViewPr>
  </p:sorterViewPr>
  <p:notesViewPr>
    <p:cSldViewPr>
      <p:cViewPr>
        <p:scale>
          <a:sx n="100" d="100"/>
          <a:sy n="100" d="100"/>
        </p:scale>
        <p:origin x="-2400" y="77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BD44DD7-E8B2-4648-8680-6CB7BB1E14FB}" type="slidenum">
              <a:rPr lang="en-US"/>
              <a:pPr/>
              <a:t>‹#›</a:t>
            </a:fld>
            <a:endParaRPr lang="en-US"/>
          </a:p>
        </p:txBody>
      </p:sp>
    </p:spTree>
    <p:extLst>
      <p:ext uri="{BB962C8B-B14F-4D97-AF65-F5344CB8AC3E}">
        <p14:creationId xmlns:p14="http://schemas.microsoft.com/office/powerpoint/2010/main" val="230915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44A615E-8A20-4AF8-8416-3A729C3273C1}" type="slidenum">
              <a:rPr lang="en-US"/>
              <a:pPr/>
              <a:t>‹#›</a:t>
            </a:fld>
            <a:endParaRPr lang="en-US"/>
          </a:p>
        </p:txBody>
      </p:sp>
    </p:spTree>
    <p:extLst>
      <p:ext uri="{BB962C8B-B14F-4D97-AF65-F5344CB8AC3E}">
        <p14:creationId xmlns:p14="http://schemas.microsoft.com/office/powerpoint/2010/main" val="13141945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D7A42-2A43-4ABB-92FE-BDC660D4C8C6}" type="slidenum">
              <a:rPr lang="en-US"/>
              <a:pPr/>
              <a:t>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030A4-4A36-49CF-A5D0-512091249A7D}" type="slidenum">
              <a:rPr lang="en-US"/>
              <a:pPr/>
              <a:t>10</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smtClean="0"/>
              <a:t>This may be the most frustrating symptom to deal with, mainly because there’s so little that can be done. It is the nature of the dying process—and some cancers, in particular—to dramatically erode one’s energy. Just getting out of bed can be a major event. </a:t>
            </a:r>
          </a:p>
          <a:p>
            <a:endParaRPr lang="en-US" dirty="0"/>
          </a:p>
          <a:p>
            <a:r>
              <a:rPr lang="en-US" dirty="0" smtClean="0"/>
              <a:t>There are no medications that reliably improve this. In some cases glucocorticoids or methylphenidate (Ritalin) may improve things, but there are often side effects that limit the use of these drugs.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AAAE9-7382-422A-B8A7-7A0B53AFC32B}" type="slidenum">
              <a:rPr lang="en-US"/>
              <a:pPr/>
              <a:t>11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smtClean="0"/>
              <a:t>Loss of appetite may occur weeks or months prior to death. Especially in some cancers, weight loss may be the first sign that something is wrong. </a:t>
            </a:r>
          </a:p>
          <a:p>
            <a:endParaRPr lang="en-US" dirty="0"/>
          </a:p>
          <a:p>
            <a:r>
              <a:rPr lang="en-US" dirty="0" smtClean="0"/>
              <a:t>It is common  to think that, if a person eats, she will feel better. This is not sound logic for terminally ill people. Rather, it is the altered function of organ systems and the effects of malignancy (when present) that not only erodes the appetite, but disrupts the body’s usual way of handling food and fluids. IV feedings or tube feedings “feed the cancer” as much as they feed the failing body. </a:t>
            </a:r>
          </a:p>
          <a:p>
            <a:endParaRPr lang="en-US" dirty="0"/>
          </a:p>
          <a:p>
            <a:r>
              <a:rPr lang="en-US" dirty="0" smtClean="0"/>
              <a:t>Artificial nutrition and hydration carries a number of burdens, besides. IV feedings require large IV catheters and maintenance of them; tissues swelling and infection are common; and there’s all that time spent hooked up to a bag of fluid that takes hours to run in. </a:t>
            </a:r>
          </a:p>
          <a:p>
            <a:r>
              <a:rPr lang="en-US" dirty="0" smtClean="0"/>
              <a:t>Tube feedings with formula have more obvious burdens, starting with the tube that must be placed either through the nose or through the abdominal wall. Tube feedings occur on a schedule, not typically in response to hunger  since most people with these tubes can’t communicate well. Bloating, diarrhea, nausea and aspiration are exceedingly common. Enhanced quality of life is not seen.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3D48C-1A07-408D-B1E9-57791B1C5E4F}" type="slidenum">
              <a:rPr lang="en-US"/>
              <a:pPr/>
              <a:t>12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dirty="0" smtClean="0"/>
              <a:t>These are some of the common physiologic changes we see as people die. </a:t>
            </a:r>
          </a:p>
          <a:p>
            <a:endParaRPr lang="en-US" dirty="0"/>
          </a:p>
          <a:p>
            <a:r>
              <a:rPr lang="en-US" dirty="0" smtClean="0"/>
              <a:t>It’s logical to expect low urine output in patients who don’t drink much fluid. The same might be said of bowel movements as well. </a:t>
            </a:r>
          </a:p>
          <a:p>
            <a:endParaRPr lang="en-US" dirty="0"/>
          </a:p>
          <a:p>
            <a:r>
              <a:rPr lang="en-US" dirty="0" smtClean="0"/>
              <a:t>Often, patients who have need medication to keep their BP down will no longer need such treatment when dying. </a:t>
            </a:r>
          </a:p>
          <a:p>
            <a:endParaRPr lang="en-US" dirty="0"/>
          </a:p>
          <a:p>
            <a:r>
              <a:rPr lang="en-US" dirty="0" smtClean="0"/>
              <a:t>Cool and pale skin are due to changes in circulation that move blood flow from the skin to the internal organs. </a:t>
            </a:r>
          </a:p>
          <a:p>
            <a:endParaRPr lang="en-US" dirty="0"/>
          </a:p>
          <a:p>
            <a:r>
              <a:rPr lang="en-US" dirty="0" smtClean="0"/>
              <a:t>Although IV fluids may provide some transient improvement in these things, they don’t typically improve how the patient feels, nor do they alter the underlying condition. Most often they succeed merely in prolonging the inevitable.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B6DE3-F131-47DF-8020-367569DD2F3B}" type="slidenum">
              <a:rPr lang="en-US"/>
              <a:pPr/>
              <a:t>13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dirty="0" smtClean="0"/>
              <a:t>Perhaps the most common request of family members is to give IV fluids to someone who has quit drinking. They may say “I don’t want them to die of thirst.” </a:t>
            </a:r>
          </a:p>
          <a:p>
            <a:endParaRPr lang="en-US" dirty="0"/>
          </a:p>
          <a:p>
            <a:r>
              <a:rPr lang="en-US" dirty="0" smtClean="0"/>
              <a:t>It takes a compassionate and patient approach to help them understand that their loved one isn’t dying of thirst, but of the underlying process or disease.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760-6381-452A-BC3B-6744373FBF17}" type="slidenum">
              <a:rPr lang="en-US"/>
              <a:pPr/>
              <a:t>14</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smtClean="0"/>
              <a:t>Of all the symptoms that families deal with, this is perhaps the most difficult. </a:t>
            </a:r>
            <a:endParaRPr lang="en-US" dirty="0"/>
          </a:p>
          <a:p>
            <a:endParaRPr lang="en-US" dirty="0" smtClean="0"/>
          </a:p>
          <a:p>
            <a:r>
              <a:rPr lang="en-US" dirty="0" smtClean="0"/>
              <a:t>Any alteration of consciousness is abnormal, and we call it delirium. Not all delirium is problematic. </a:t>
            </a:r>
          </a:p>
          <a:p>
            <a:endParaRPr lang="en-US" dirty="0"/>
          </a:p>
          <a:p>
            <a:r>
              <a:rPr lang="en-US" dirty="0" smtClean="0"/>
              <a:t>Typically, families—and even health care professionals—interpret agitation and moaning as signs of pain. This interpretation may be reinforced by the use of opioids, which may have an initial sedating effect, making the patient appear more comfortable. What is actually going on is that the patient is delirious, having disturbing dreams and thoughts, and psychomotor agitation. As mentioned earlier, they probably need less pain medication and not more—in fact, the pain medication may be making the delirium worse.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5BCE4-93D7-4BDE-901F-1FA8DB7B463D}"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Delirium puts the patient and caregiver at risk; wears out the caregiver; and may make the last days or weeks of life seem particularly regrettable. </a:t>
            </a:r>
            <a:r>
              <a:rPr lang="en-US" dirty="0" smtClean="0"/>
              <a:t>Because of this, delirium should be approached aggressively. </a:t>
            </a:r>
            <a:endParaRPr lang="en-US" dirty="0"/>
          </a:p>
          <a:p>
            <a:endParaRPr lang="en-US" dirty="0" smtClean="0"/>
          </a:p>
          <a:p>
            <a:r>
              <a:rPr lang="en-US" dirty="0" smtClean="0"/>
              <a:t>The approach to delirium involves some trial and error with medications, especially antipsychotics. </a:t>
            </a:r>
          </a:p>
          <a:p>
            <a:endParaRPr lang="en-US" dirty="0"/>
          </a:p>
          <a:p>
            <a:r>
              <a:rPr lang="en-US" dirty="0" smtClean="0"/>
              <a:t>It is not uncommon for agitated delirium to exhaust family and cause the patient to be moved to the Emergency Department. It is most helpful if this can be anticipated in advance, to minimize the common back-and-forth that occurs in such cases.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t>
            </a:r>
            <a:r>
              <a:rPr lang="en-US" dirty="0" smtClean="0"/>
              <a:t>the dying person’s experience seems to have </a:t>
            </a:r>
            <a:r>
              <a:rPr lang="en-US" dirty="0"/>
              <a:t>a mystical quality to it, as when patients talk to the dead</a:t>
            </a:r>
            <a:r>
              <a:rPr lang="en-US" dirty="0" smtClean="0"/>
              <a:t>.. From the medical point of view, this is merely one manifestation of delirium. From another point of view, however, it may indicate other aspects of our human experience that are deeper or at least different from what we can normally apprehend through the five senses and reason. The recorded history of mankind is filled with stories that speak to these sorts of experiences, so we do well to respect the phenomenon regardless of what we think the causes may be. </a:t>
            </a:r>
          </a:p>
          <a:p>
            <a:endParaRPr lang="en-US" dirty="0"/>
          </a:p>
          <a:p>
            <a:r>
              <a:rPr lang="en-US" dirty="0"/>
              <a:t>Whether there is something metaphysical happening in these moments is beyond the ken of typical </a:t>
            </a:r>
            <a:r>
              <a:rPr lang="en-US" dirty="0" smtClean="0"/>
              <a:t>western medicine. </a:t>
            </a:r>
            <a:endParaRPr lang="en-US" dirty="0"/>
          </a:p>
          <a:p>
            <a:endParaRPr lang="en-US" dirty="0"/>
          </a:p>
        </p:txBody>
      </p:sp>
      <p:sp>
        <p:nvSpPr>
          <p:cNvPr id="4" name="Slide Number Placeholder 3"/>
          <p:cNvSpPr>
            <a:spLocks noGrp="1"/>
          </p:cNvSpPr>
          <p:nvPr>
            <p:ph type="sldNum" sz="quarter" idx="10"/>
          </p:nvPr>
        </p:nvSpPr>
        <p:spPr/>
        <p:txBody>
          <a:bodyPr/>
          <a:lstStyle/>
          <a:p>
            <a:fld id="{344A615E-8A20-4AF8-8416-3A729C3273C1}" type="slidenum">
              <a:rPr lang="en-US" smtClean="0"/>
              <a:pPr/>
              <a:t>16</a:t>
            </a:fld>
            <a:endParaRPr lang="en-US"/>
          </a:p>
        </p:txBody>
      </p:sp>
    </p:spTree>
    <p:extLst>
      <p:ext uri="{BB962C8B-B14F-4D97-AF65-F5344CB8AC3E}">
        <p14:creationId xmlns:p14="http://schemas.microsoft.com/office/powerpoint/2010/main" val="42489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226DF-2724-442E-B1A1-F8A67D63EC32}" type="slidenum">
              <a:rPr lang="en-US"/>
              <a:pPr/>
              <a:t>17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All families hope to see their loved one have a quiet, peaceful death. This is the simple road. In agitated delirium, we sometimes see the symptomatic road. </a:t>
            </a:r>
          </a:p>
          <a:p>
            <a:endParaRPr lang="en-US" dirty="0"/>
          </a:p>
          <a:p>
            <a:r>
              <a:rPr lang="en-US" dirty="0" smtClean="0"/>
              <a:t>Both of these can be considered normal. It’s worth remembering that there’s much in life we don’t get to choose, and this remains true even of death.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C8754-0394-41CE-A846-B376A8FF18AF}" type="slidenum">
              <a:rPr lang="en-US"/>
              <a:pPr/>
              <a:t>18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smtClean="0"/>
              <a:t>This is a noisy symptom that almost never bothers the patient, but bothers the onlookers. </a:t>
            </a:r>
          </a:p>
          <a:p>
            <a:endParaRPr lang="en-US" dirty="0" smtClean="0"/>
          </a:p>
          <a:p>
            <a:r>
              <a:rPr lang="en-US" dirty="0" smtClean="0"/>
              <a:t>There is little data to prove that</a:t>
            </a:r>
            <a:r>
              <a:rPr lang="en-US" baseline="0" dirty="0" smtClean="0"/>
              <a:t> any one treatment is superior, or if they even work at all. Nevertheless the typical family or nurse will insist that something be done, and it is rare that treatment causes any harm to the patient.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have to be a doctor to know that death has occurred. The</a:t>
            </a:r>
            <a:r>
              <a:rPr lang="en-US" baseline="0" dirty="0" smtClean="0"/>
              <a:t> absence of breathing is a reliable sign—look at your watch and count off 60 seconds if you want to be absolutely sure. An absent pulse is another good sign, though the pulse can be hard to find in some patients even before they die. </a:t>
            </a:r>
          </a:p>
          <a:p>
            <a:endParaRPr lang="en-US" baseline="0" dirty="0" smtClean="0"/>
          </a:p>
          <a:p>
            <a:r>
              <a:rPr lang="en-US" baseline="0" dirty="0" smtClean="0"/>
              <a:t>Once the patient has died it’s time to take a break and take in what has just happened. “Don’t just do something—stand there,” is a useful motto in life and at this time in particular. Before this happens, hopefully the family already knows what to do. This may be a good question to explore with them days or weeks before death, so there’s no panic when the moment finally comes. </a:t>
            </a:r>
          </a:p>
          <a:p>
            <a:endParaRPr lang="en-US" dirty="0"/>
          </a:p>
          <a:p>
            <a:r>
              <a:rPr lang="en-US" dirty="0" smtClean="0"/>
              <a:t>If Hospice has been involved, that’s who should get called. They’ll send someone to the home to pronounce the patient and assist the family with next steps. If Hospice has not been involved, the family needs to call 911 and tell the operator that the death was expected, there’s to be no CPR, and where the body should go. </a:t>
            </a:r>
          </a:p>
          <a:p>
            <a:endParaRPr lang="en-US" dirty="0"/>
          </a:p>
          <a:p>
            <a:r>
              <a:rPr lang="en-US" dirty="0" smtClean="0"/>
              <a:t>Medications are disposed of by mixing with cat litter or coffee grounds and dumping in the trash. Patches can be cut with scissors. Do not flush meds down the toilet—there’s already enough bad stuff in the water supply.</a:t>
            </a:r>
            <a:endParaRPr lang="en-US" dirty="0"/>
          </a:p>
        </p:txBody>
      </p:sp>
      <p:sp>
        <p:nvSpPr>
          <p:cNvPr id="4" name="Slide Number Placeholder 3"/>
          <p:cNvSpPr>
            <a:spLocks noGrp="1"/>
          </p:cNvSpPr>
          <p:nvPr>
            <p:ph type="sldNum" sz="quarter" idx="10"/>
          </p:nvPr>
        </p:nvSpPr>
        <p:spPr/>
        <p:txBody>
          <a:bodyPr/>
          <a:lstStyle/>
          <a:p>
            <a:fld id="{344A615E-8A20-4AF8-8416-3A729C3273C1}" type="slidenum">
              <a:rPr lang="en-US" smtClean="0"/>
              <a:pPr/>
              <a:t>19</a:t>
            </a:fld>
            <a:endParaRPr lang="en-US"/>
          </a:p>
        </p:txBody>
      </p:sp>
    </p:spTree>
    <p:extLst>
      <p:ext uri="{BB962C8B-B14F-4D97-AF65-F5344CB8AC3E}">
        <p14:creationId xmlns:p14="http://schemas.microsoft.com/office/powerpoint/2010/main" val="402593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9DF3B-22D9-46A4-9E39-A3ADD83A9772}" type="slidenum">
              <a:rPr lang="en-US"/>
              <a:pPr/>
              <a:t>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E286B-A453-4104-9E51-F042E60BCF6E}" type="slidenum">
              <a:rPr lang="en-US"/>
              <a:pPr/>
              <a:t>20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always difficult to know when someone will die. There are some signs, though, that indicate the end is near. </a:t>
            </a:r>
          </a:p>
          <a:p>
            <a:endParaRPr lang="en-US" dirty="0"/>
          </a:p>
          <a:p>
            <a:r>
              <a:rPr lang="en-US" dirty="0" smtClean="0"/>
              <a:t>It is reasonable to expect that, as people die, they increasingly resemble a dead body that doesn’t eat, doesn’t talk, and doesn’t engage the rest of the world. This is usually the case with Alzheimer’s patients for months or even years before they actually die. For more rapid processes such as lung cancer, this occurs days or a few weeks before death. </a:t>
            </a:r>
          </a:p>
          <a:p>
            <a:endParaRPr lang="en-US" dirty="0" smtClean="0"/>
          </a:p>
          <a:p>
            <a:r>
              <a:rPr lang="en-US" dirty="0" smtClean="0"/>
              <a:t>When changes in function are noticeable from day to day or week to week, the end is near. When people stop eating, they are within weeks of death, and when fluid intake stops, they are within days. </a:t>
            </a:r>
          </a:p>
          <a:p>
            <a:endParaRPr lang="en-US" dirty="0"/>
          </a:p>
          <a:p>
            <a:r>
              <a:rPr lang="en-US" dirty="0" smtClean="0"/>
              <a:t>For some cancers and some cases of organ system failure, symptoms may increase dramatically as the end approaches. In cancer especially, this is due to increasing size and number of tumors, and suggests destruction of otherwise healthy tissues and organs. </a:t>
            </a:r>
          </a:p>
          <a:p>
            <a:endParaRPr lang="en-US" dirty="0"/>
          </a:p>
          <a:p>
            <a:r>
              <a:rPr lang="en-US" dirty="0" smtClean="0"/>
              <a:t>Patients occasionally have their own insight into when they will die, and will tell you this. This is rarely reliable, but occasionally surprising. </a:t>
            </a:r>
            <a:endParaRPr lang="en-US" dirty="0"/>
          </a:p>
        </p:txBody>
      </p:sp>
      <p:sp>
        <p:nvSpPr>
          <p:cNvPr id="4" name="Slide Number Placeholder 3"/>
          <p:cNvSpPr>
            <a:spLocks noGrp="1"/>
          </p:cNvSpPr>
          <p:nvPr>
            <p:ph type="sldNum" sz="quarter" idx="10"/>
          </p:nvPr>
        </p:nvSpPr>
        <p:spPr/>
        <p:txBody>
          <a:bodyPr/>
          <a:lstStyle/>
          <a:p>
            <a:fld id="{344A615E-8A20-4AF8-8416-3A729C3273C1}" type="slidenum">
              <a:rPr lang="en-US" smtClean="0"/>
              <a:pPr/>
              <a:t>3</a:t>
            </a:fld>
            <a:endParaRPr lang="en-US"/>
          </a:p>
        </p:txBody>
      </p:sp>
    </p:spTree>
    <p:extLst>
      <p:ext uri="{BB962C8B-B14F-4D97-AF65-F5344CB8AC3E}">
        <p14:creationId xmlns:p14="http://schemas.microsoft.com/office/powerpoint/2010/main" val="316078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9B706-3052-4F86-B857-04314D1F0DCC}" type="slidenum">
              <a:rPr lang="en-US"/>
              <a:pPr/>
              <a:t>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smtClean="0"/>
              <a:t>We will review each of these issues.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D32CC-B842-45A8-AFFF-E00CAB7ADDC5}" type="slidenum">
              <a:rPr lang="en-US"/>
              <a:pPr/>
              <a:t>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smtClean="0"/>
              <a:t>This data was collected from several hospices and cancer centers in the mid-90’s, and shows how prominent various symptoms are among the dying. Note how commonly patients complained of weakness and loss of </a:t>
            </a:r>
            <a:r>
              <a:rPr lang="en-US" dirty="0" smtClean="0"/>
              <a:t>appetite.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D5DE0-53E5-4210-89D2-512FDD43F41E}" type="slidenum">
              <a:rPr lang="en-US"/>
              <a:pPr/>
              <a:t>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dirty="0" smtClean="0"/>
              <a:t>These are the main symptoms we are concerned with during the last 2 days of life.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the most common myths about dying. Each of these will be addressed. </a:t>
            </a:r>
            <a:endParaRPr lang="en-US" dirty="0"/>
          </a:p>
        </p:txBody>
      </p:sp>
      <p:sp>
        <p:nvSpPr>
          <p:cNvPr id="4" name="Slide Number Placeholder 3"/>
          <p:cNvSpPr>
            <a:spLocks noGrp="1"/>
          </p:cNvSpPr>
          <p:nvPr>
            <p:ph type="sldNum" sz="quarter" idx="10"/>
          </p:nvPr>
        </p:nvSpPr>
        <p:spPr/>
        <p:txBody>
          <a:bodyPr/>
          <a:lstStyle/>
          <a:p>
            <a:fld id="{344A615E-8A20-4AF8-8416-3A729C3273C1}" type="slidenum">
              <a:rPr lang="en-US" smtClean="0"/>
              <a:pPr/>
              <a:t>7</a:t>
            </a:fld>
            <a:endParaRPr lang="en-US"/>
          </a:p>
        </p:txBody>
      </p:sp>
    </p:spTree>
    <p:extLst>
      <p:ext uri="{BB962C8B-B14F-4D97-AF65-F5344CB8AC3E}">
        <p14:creationId xmlns:p14="http://schemas.microsoft.com/office/powerpoint/2010/main" val="220691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186C0-2DCD-4FA0-B874-184E82778A86}" type="slidenum">
              <a:rPr lang="en-US"/>
              <a:pPr/>
              <a:t>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dirty="0" smtClean="0"/>
              <a:t>In general, pain does not tend to crescendo as people approach their end. If you consider that a dying body is in the process of shutting down, then you might expect that the brain loses some of its awareness of things, the kidneys and liver lose their abilities to metabolize, so that drug levels actually increase and pain awareness decreases. The typical patient will actually appear more comfortable with less opioids, not more. </a:t>
            </a:r>
            <a:endParaRPr lang="en-US" dirty="0"/>
          </a:p>
          <a:p>
            <a:endParaRPr lang="en-US" dirty="0" smtClean="0"/>
          </a:p>
          <a:p>
            <a:r>
              <a:rPr lang="en-US" dirty="0" smtClean="0"/>
              <a:t>Of course, those patients who have had significant pain all along should still get continuous medication, whether as a patch, IV, or by mouth or under the tongue.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75102-C69C-4B52-9760-31B90D4A6230}" type="slidenum">
              <a:rPr lang="en-US"/>
              <a:pPr/>
              <a:t>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Breathlessness is common even among those without known lung or heart disease. The causes are many: weakness, bloating, lack of movement, anxiety, nausea, pleural disease, in addition to heart failure and known lung disease. Breathlessness as a symptoms does not correlate well with oxygen levels, so giving more oxygen is often not effective. </a:t>
            </a:r>
          </a:p>
          <a:p>
            <a:endParaRPr lang="en-US" dirty="0"/>
          </a:p>
          <a:p>
            <a:r>
              <a:rPr lang="en-US" dirty="0" smtClean="0"/>
              <a:t>Families often watch their loved-ones as they sleep, and then get distressed by unusual respiratory patterns—long pauses, rapid shallow breathing, deep breaths, etc. They worry that these mean suffering—which they don’t. Normal people display some of these patterns during sleep. And, as the patient is asleep, by definition they are unaware of their breathing pattern.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6404CAC3-A0C9-4EE1-B322-33C2ABEE007B}" type="slidenum">
              <a:rPr lang="en-US" smtClean="0"/>
              <a:pPr/>
              <a:t>‹#›</a:t>
            </a:fld>
            <a:endParaRPr lang="en-US"/>
          </a:p>
        </p:txBody>
      </p:sp>
    </p:spTree>
    <p:extLst>
      <p:ext uri="{BB962C8B-B14F-4D97-AF65-F5344CB8AC3E}">
        <p14:creationId xmlns:p14="http://schemas.microsoft.com/office/powerpoint/2010/main" val="185775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B3FCF77A-E3E2-48E4-9AF6-A97C1E5064E4}" type="slidenum">
              <a:rPr lang="en-US" smtClean="0"/>
              <a:pPr/>
              <a:t>‹#›</a:t>
            </a:fld>
            <a:endParaRPr lang="en-US"/>
          </a:p>
        </p:txBody>
      </p:sp>
    </p:spTree>
    <p:extLst>
      <p:ext uri="{BB962C8B-B14F-4D97-AF65-F5344CB8AC3E}">
        <p14:creationId xmlns:p14="http://schemas.microsoft.com/office/powerpoint/2010/main" val="212265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40970CF7-CB54-44E2-9B8D-20823CBE08EF}" type="slidenum">
              <a:rPr lang="en-US" smtClean="0"/>
              <a:pPr/>
              <a:t>‹#›</a:t>
            </a:fld>
            <a:endParaRPr lang="en-US"/>
          </a:p>
        </p:txBody>
      </p:sp>
    </p:spTree>
    <p:extLst>
      <p:ext uri="{BB962C8B-B14F-4D97-AF65-F5344CB8AC3E}">
        <p14:creationId xmlns:p14="http://schemas.microsoft.com/office/powerpoint/2010/main" val="247665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854075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63988"/>
            <a:ext cx="8540750"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MGM/Adapted from EPEC</a:t>
            </a:r>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43F7FFFE-C538-4E66-9DCF-038764BDB407}" type="slidenum">
              <a:rPr lang="en-US"/>
              <a:pPr/>
              <a:t>‹#›</a:t>
            </a:fld>
            <a:endParaRPr lang="en-US"/>
          </a:p>
        </p:txBody>
      </p:sp>
    </p:spTree>
    <p:extLst>
      <p:ext uri="{BB962C8B-B14F-4D97-AF65-F5344CB8AC3E}">
        <p14:creationId xmlns:p14="http://schemas.microsoft.com/office/powerpoint/2010/main" val="43881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t>MGM/Adapted from EPEC</a:t>
            </a:r>
            <a:endParaRPr lang="en-US"/>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D9AFEA0D-F8A1-43C9-9836-03C8ED89AB14}" type="slidenum">
              <a:rPr lang="en-US"/>
              <a:pPr/>
              <a:t>‹#›</a:t>
            </a:fld>
            <a:endParaRPr lang="en-US"/>
          </a:p>
        </p:txBody>
      </p:sp>
    </p:spTree>
    <p:extLst>
      <p:ext uri="{BB962C8B-B14F-4D97-AF65-F5344CB8AC3E}">
        <p14:creationId xmlns:p14="http://schemas.microsoft.com/office/powerpoint/2010/main" val="356183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MGM/Adapted from EPEC</a:t>
            </a:r>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949068B0-D099-444E-8E06-3114E5EB816C}" type="slidenum">
              <a:rPr lang="en-US"/>
              <a:pPr/>
              <a:t>‹#›</a:t>
            </a:fld>
            <a:endParaRPr lang="en-US"/>
          </a:p>
        </p:txBody>
      </p:sp>
    </p:spTree>
    <p:extLst>
      <p:ext uri="{BB962C8B-B14F-4D97-AF65-F5344CB8AC3E}">
        <p14:creationId xmlns:p14="http://schemas.microsoft.com/office/powerpoint/2010/main" val="300551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F9F1C742-9D60-468B-91BE-59EB5FE6F5C7}" type="slidenum">
              <a:rPr lang="en-US" smtClean="0"/>
              <a:pPr/>
              <a:t>‹#›</a:t>
            </a:fld>
            <a:endParaRPr lang="en-US"/>
          </a:p>
        </p:txBody>
      </p:sp>
    </p:spTree>
    <p:extLst>
      <p:ext uri="{BB962C8B-B14F-4D97-AF65-F5344CB8AC3E}">
        <p14:creationId xmlns:p14="http://schemas.microsoft.com/office/powerpoint/2010/main" val="102147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17828500-F3D8-493E-9AB6-913DCEE99C9E}" type="slidenum">
              <a:rPr lang="en-US" smtClean="0"/>
              <a:pPr/>
              <a:t>‹#›</a:t>
            </a:fld>
            <a:endParaRPr lang="en-US"/>
          </a:p>
        </p:txBody>
      </p:sp>
    </p:spTree>
    <p:extLst>
      <p:ext uri="{BB962C8B-B14F-4D97-AF65-F5344CB8AC3E}">
        <p14:creationId xmlns:p14="http://schemas.microsoft.com/office/powerpoint/2010/main" val="161916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MGM/Adapted from EPEC</a:t>
            </a:r>
            <a:endParaRPr lang="en-US"/>
          </a:p>
        </p:txBody>
      </p:sp>
      <p:sp>
        <p:nvSpPr>
          <p:cNvPr id="7" name="Slide Number Placeholder 6"/>
          <p:cNvSpPr>
            <a:spLocks noGrp="1"/>
          </p:cNvSpPr>
          <p:nvPr>
            <p:ph type="sldNum" sz="quarter" idx="12"/>
          </p:nvPr>
        </p:nvSpPr>
        <p:spPr/>
        <p:txBody>
          <a:bodyPr/>
          <a:lstStyle/>
          <a:p>
            <a:fld id="{FED19411-225D-4970-9998-4B4FB8EEB97D}" type="slidenum">
              <a:rPr lang="en-US" smtClean="0"/>
              <a:pPr/>
              <a:t>‹#›</a:t>
            </a:fld>
            <a:endParaRPr lang="en-US"/>
          </a:p>
        </p:txBody>
      </p:sp>
    </p:spTree>
    <p:extLst>
      <p:ext uri="{BB962C8B-B14F-4D97-AF65-F5344CB8AC3E}">
        <p14:creationId xmlns:p14="http://schemas.microsoft.com/office/powerpoint/2010/main" val="70573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MGM/Adapted from EPEC</a:t>
            </a:r>
            <a:endParaRPr lang="en-US"/>
          </a:p>
        </p:txBody>
      </p:sp>
      <p:sp>
        <p:nvSpPr>
          <p:cNvPr id="9" name="Slide Number Placeholder 8"/>
          <p:cNvSpPr>
            <a:spLocks noGrp="1"/>
          </p:cNvSpPr>
          <p:nvPr>
            <p:ph type="sldNum" sz="quarter" idx="12"/>
          </p:nvPr>
        </p:nvSpPr>
        <p:spPr/>
        <p:txBody>
          <a:bodyPr/>
          <a:lstStyle/>
          <a:p>
            <a:fld id="{0CC273B4-7621-419D-B153-CD89272AE481}" type="slidenum">
              <a:rPr lang="en-US" smtClean="0"/>
              <a:pPr/>
              <a:t>‹#›</a:t>
            </a:fld>
            <a:endParaRPr lang="en-US"/>
          </a:p>
        </p:txBody>
      </p:sp>
    </p:spTree>
    <p:extLst>
      <p:ext uri="{BB962C8B-B14F-4D97-AF65-F5344CB8AC3E}">
        <p14:creationId xmlns:p14="http://schemas.microsoft.com/office/powerpoint/2010/main" val="419009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MGM/Adapted from EPEC</a:t>
            </a:r>
            <a:endParaRPr lang="en-US"/>
          </a:p>
        </p:txBody>
      </p:sp>
      <p:sp>
        <p:nvSpPr>
          <p:cNvPr id="5" name="Slide Number Placeholder 4"/>
          <p:cNvSpPr>
            <a:spLocks noGrp="1"/>
          </p:cNvSpPr>
          <p:nvPr>
            <p:ph type="sldNum" sz="quarter" idx="12"/>
          </p:nvPr>
        </p:nvSpPr>
        <p:spPr/>
        <p:txBody>
          <a:bodyPr/>
          <a:lstStyle/>
          <a:p>
            <a:fld id="{A97A79A5-C305-42AA-B901-C0B6115AB62B}" type="slidenum">
              <a:rPr lang="en-US" smtClean="0"/>
              <a:pPr/>
              <a:t>‹#›</a:t>
            </a:fld>
            <a:endParaRPr lang="en-US"/>
          </a:p>
        </p:txBody>
      </p:sp>
    </p:spTree>
    <p:extLst>
      <p:ext uri="{BB962C8B-B14F-4D97-AF65-F5344CB8AC3E}">
        <p14:creationId xmlns:p14="http://schemas.microsoft.com/office/powerpoint/2010/main" val="25865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MGM/Adapted from EPEC</a:t>
            </a:r>
            <a:endParaRPr lang="en-US"/>
          </a:p>
        </p:txBody>
      </p:sp>
      <p:sp>
        <p:nvSpPr>
          <p:cNvPr id="4" name="Slide Number Placeholder 3"/>
          <p:cNvSpPr>
            <a:spLocks noGrp="1"/>
          </p:cNvSpPr>
          <p:nvPr>
            <p:ph type="sldNum" sz="quarter" idx="12"/>
          </p:nvPr>
        </p:nvSpPr>
        <p:spPr/>
        <p:txBody>
          <a:bodyPr/>
          <a:lstStyle/>
          <a:p>
            <a:fld id="{2A43CC9A-F0D0-406B-B13B-E3EE94076B35}" type="slidenum">
              <a:rPr lang="en-US" smtClean="0"/>
              <a:pPr/>
              <a:t>‹#›</a:t>
            </a:fld>
            <a:endParaRPr lang="en-US"/>
          </a:p>
        </p:txBody>
      </p:sp>
    </p:spTree>
    <p:extLst>
      <p:ext uri="{BB962C8B-B14F-4D97-AF65-F5344CB8AC3E}">
        <p14:creationId xmlns:p14="http://schemas.microsoft.com/office/powerpoint/2010/main" val="28987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MGM/Adapted from EPEC</a:t>
            </a:r>
            <a:endParaRPr lang="en-US"/>
          </a:p>
        </p:txBody>
      </p:sp>
      <p:sp>
        <p:nvSpPr>
          <p:cNvPr id="7" name="Slide Number Placeholder 6"/>
          <p:cNvSpPr>
            <a:spLocks noGrp="1"/>
          </p:cNvSpPr>
          <p:nvPr>
            <p:ph type="sldNum" sz="quarter" idx="12"/>
          </p:nvPr>
        </p:nvSpPr>
        <p:spPr/>
        <p:txBody>
          <a:bodyPr/>
          <a:lstStyle/>
          <a:p>
            <a:fld id="{316A316F-3021-4100-8E86-A90484152C95}" type="slidenum">
              <a:rPr lang="en-US" smtClean="0"/>
              <a:pPr/>
              <a:t>‹#›</a:t>
            </a:fld>
            <a:endParaRPr lang="en-US"/>
          </a:p>
        </p:txBody>
      </p:sp>
    </p:spTree>
    <p:extLst>
      <p:ext uri="{BB962C8B-B14F-4D97-AF65-F5344CB8AC3E}">
        <p14:creationId xmlns:p14="http://schemas.microsoft.com/office/powerpoint/2010/main" val="349206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MGM/Adapted from EPEC</a:t>
            </a:r>
            <a:endParaRPr lang="en-US"/>
          </a:p>
        </p:txBody>
      </p:sp>
      <p:sp>
        <p:nvSpPr>
          <p:cNvPr id="7" name="Slide Number Placeholder 6"/>
          <p:cNvSpPr>
            <a:spLocks noGrp="1"/>
          </p:cNvSpPr>
          <p:nvPr>
            <p:ph type="sldNum" sz="quarter" idx="12"/>
          </p:nvPr>
        </p:nvSpPr>
        <p:spPr/>
        <p:txBody>
          <a:bodyPr/>
          <a:lstStyle/>
          <a:p>
            <a:fld id="{6ECF5239-66FA-428A-867E-EAB856D68A62}" type="slidenum">
              <a:rPr lang="en-US" smtClean="0"/>
              <a:pPr/>
              <a:t>‹#›</a:t>
            </a:fld>
            <a:endParaRPr lang="en-US"/>
          </a:p>
        </p:txBody>
      </p:sp>
    </p:spTree>
    <p:extLst>
      <p:ext uri="{BB962C8B-B14F-4D97-AF65-F5344CB8AC3E}">
        <p14:creationId xmlns:p14="http://schemas.microsoft.com/office/powerpoint/2010/main" val="40906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MGM/Adapted from EPEC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3FF7E-7826-4907-A980-9926E69CC051}" type="slidenum">
              <a:rPr lang="en-US" smtClean="0"/>
              <a:pPr/>
              <a:t>‹#›</a:t>
            </a:fld>
            <a:endParaRPr lang="en-US"/>
          </a:p>
        </p:txBody>
      </p:sp>
    </p:spTree>
    <p:extLst>
      <p:ext uri="{BB962C8B-B14F-4D97-AF65-F5344CB8AC3E}">
        <p14:creationId xmlns:p14="http://schemas.microsoft.com/office/powerpoint/2010/main" val="29618856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Rot="1" noChangeArrowheads="1"/>
          </p:cNvSpPr>
          <p:nvPr>
            <p:ph type="ctrTitle"/>
          </p:nvPr>
        </p:nvSpPr>
        <p:spPr/>
        <p:txBody>
          <a:bodyPr/>
          <a:lstStyle/>
          <a:p>
            <a:r>
              <a:rPr lang="en-US" b="1" dirty="0" smtClean="0"/>
              <a:t>The Final Hours of Life</a:t>
            </a:r>
            <a:endParaRPr lang="en-US" b="1" dirty="0"/>
          </a:p>
        </p:txBody>
      </p:sp>
      <p:sp>
        <p:nvSpPr>
          <p:cNvPr id="2054" name="Rectangle 6"/>
          <p:cNvSpPr>
            <a:spLocks noGrp="1" noRot="1" noChangeArrowheads="1"/>
          </p:cNvSpPr>
          <p:nvPr>
            <p:ph type="subTitle" idx="1"/>
          </p:nvPr>
        </p:nvSpPr>
        <p:spPr/>
        <p:txBody>
          <a:bodyPr/>
          <a:lstStyle/>
          <a:p>
            <a:pPr>
              <a:lnSpc>
                <a:spcPct val="85000"/>
              </a:lnSpc>
              <a:spcBef>
                <a:spcPct val="0"/>
              </a:spcBef>
            </a:pPr>
            <a:r>
              <a:rPr lang="en-US" b="1" dirty="0" smtClean="0"/>
              <a:t>Michael </a:t>
            </a:r>
            <a:r>
              <a:rPr lang="en-US" b="1" dirty="0" err="1" smtClean="0"/>
              <a:t>GuntherMaher</a:t>
            </a:r>
            <a:r>
              <a:rPr lang="en-US" b="1" dirty="0" smtClean="0"/>
              <a:t> MD, FACP</a:t>
            </a:r>
          </a:p>
          <a:p>
            <a:pPr>
              <a:spcBef>
                <a:spcPct val="30000"/>
              </a:spcBef>
            </a:pPr>
            <a:r>
              <a:rPr lang="en-US" b="1" dirty="0" smtClean="0"/>
              <a:t>Palliative Care and Hospice</a:t>
            </a:r>
          </a:p>
          <a:p>
            <a:pPr>
              <a:spcBef>
                <a:spcPct val="0"/>
              </a:spcBef>
            </a:pPr>
            <a:r>
              <a:rPr lang="en-US" b="1" dirty="0" smtClean="0"/>
              <a:t>Kaiser-Permanente, Sacramento</a:t>
            </a:r>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Rectangle 6"/>
          <p:cNvSpPr>
            <a:spLocks noGrp="1" noChangeArrowheads="1"/>
          </p:cNvSpPr>
          <p:nvPr>
            <p:ph type="sldNum" sz="quarter" idx="12"/>
          </p:nvPr>
        </p:nvSpPr>
        <p:spPr/>
        <p:txBody>
          <a:bodyPr/>
          <a:lstStyle/>
          <a:p>
            <a:fld id="{F0F6C2FB-7E02-424A-95F5-650BF73E2A79}"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b="1" dirty="0"/>
              <a:t>Weakness</a:t>
            </a:r>
          </a:p>
        </p:txBody>
      </p:sp>
      <p:sp>
        <p:nvSpPr>
          <p:cNvPr id="11267" name="Rectangle 3"/>
          <p:cNvSpPr>
            <a:spLocks noGrp="1" noRot="1" noChangeArrowheads="1"/>
          </p:cNvSpPr>
          <p:nvPr>
            <p:ph idx="1"/>
          </p:nvPr>
        </p:nvSpPr>
        <p:spPr>
          <a:xfrm>
            <a:off x="838200" y="1524000"/>
            <a:ext cx="7699375" cy="4572000"/>
          </a:xfrm>
        </p:spPr>
        <p:txBody>
          <a:bodyPr>
            <a:normAutofit lnSpcReduction="10000"/>
          </a:bodyPr>
          <a:lstStyle/>
          <a:p>
            <a:pPr>
              <a:lnSpc>
                <a:spcPct val="90000"/>
              </a:lnSpc>
            </a:pPr>
            <a:r>
              <a:rPr lang="en-US" dirty="0"/>
              <a:t>Most common complaint of the dying</a:t>
            </a:r>
          </a:p>
          <a:p>
            <a:pPr>
              <a:lnSpc>
                <a:spcPct val="90000"/>
              </a:lnSpc>
            </a:pPr>
            <a:r>
              <a:rPr lang="en-US" dirty="0"/>
              <a:t>Most difficult to treat</a:t>
            </a:r>
          </a:p>
          <a:p>
            <a:pPr>
              <a:lnSpc>
                <a:spcPct val="90000"/>
              </a:lnSpc>
            </a:pPr>
            <a:r>
              <a:rPr lang="en-US" dirty="0" smtClean="0"/>
              <a:t>Multifactorial</a:t>
            </a:r>
          </a:p>
          <a:p>
            <a:pPr lvl="1">
              <a:lnSpc>
                <a:spcPct val="90000"/>
              </a:lnSpc>
            </a:pPr>
            <a:r>
              <a:rPr lang="en-US" dirty="0" smtClean="0"/>
              <a:t>Changes in central nervous system and endocrine systems</a:t>
            </a:r>
          </a:p>
          <a:p>
            <a:pPr lvl="1">
              <a:lnSpc>
                <a:spcPct val="90000"/>
              </a:lnSpc>
            </a:pPr>
            <a:r>
              <a:rPr lang="en-US" dirty="0" smtClean="0"/>
              <a:t>Altered heart and kidney function</a:t>
            </a:r>
          </a:p>
          <a:p>
            <a:pPr>
              <a:lnSpc>
                <a:spcPct val="90000"/>
              </a:lnSpc>
            </a:pPr>
            <a:r>
              <a:rPr lang="en-US" dirty="0" smtClean="0"/>
              <a:t>How to help</a:t>
            </a:r>
            <a:endParaRPr lang="en-US" dirty="0" smtClean="0"/>
          </a:p>
          <a:p>
            <a:pPr lvl="1">
              <a:lnSpc>
                <a:spcPct val="90000"/>
              </a:lnSpc>
            </a:pPr>
            <a:r>
              <a:rPr lang="en-US" dirty="0" smtClean="0"/>
              <a:t>Presence</a:t>
            </a:r>
          </a:p>
          <a:p>
            <a:pPr lvl="1">
              <a:lnSpc>
                <a:spcPct val="90000"/>
              </a:lnSpc>
            </a:pPr>
            <a:r>
              <a:rPr lang="en-US" dirty="0" smtClean="0"/>
              <a:t>Death in the preferred surroundings</a:t>
            </a:r>
          </a:p>
          <a:p>
            <a:pPr lvl="1">
              <a:lnSpc>
                <a:spcPct val="90000"/>
              </a:lnSpc>
            </a:pPr>
            <a:r>
              <a:rPr lang="en-US" dirty="0" smtClean="0"/>
              <a:t>Drugs: glucocorticoids, methylphenidate </a:t>
            </a:r>
            <a:endParaRPr lang="en-US"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1234F25C-6C39-4CC7-8E3D-AE3371EEA43C}"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274638"/>
            <a:ext cx="8229600" cy="944562"/>
          </a:xfrm>
        </p:spPr>
        <p:txBody>
          <a:bodyPr/>
          <a:lstStyle/>
          <a:p>
            <a:r>
              <a:rPr lang="en-US" b="1" dirty="0" smtClean="0"/>
              <a:t>Loss of Appetite</a:t>
            </a:r>
            <a:endParaRPr lang="en-US" b="1" dirty="0"/>
          </a:p>
        </p:txBody>
      </p:sp>
      <p:sp>
        <p:nvSpPr>
          <p:cNvPr id="12291" name="Rectangle 3"/>
          <p:cNvSpPr>
            <a:spLocks noGrp="1" noRot="1" noChangeArrowheads="1"/>
          </p:cNvSpPr>
          <p:nvPr>
            <p:ph idx="1"/>
          </p:nvPr>
        </p:nvSpPr>
        <p:spPr>
          <a:xfrm>
            <a:off x="301625" y="1143000"/>
            <a:ext cx="8540750" cy="5143500"/>
          </a:xfrm>
        </p:spPr>
        <p:txBody>
          <a:bodyPr>
            <a:normAutofit fontScale="77500" lnSpcReduction="20000"/>
          </a:bodyPr>
          <a:lstStyle/>
          <a:p>
            <a:pPr>
              <a:spcBef>
                <a:spcPts val="600"/>
              </a:spcBef>
              <a:spcAft>
                <a:spcPts val="600"/>
              </a:spcAft>
            </a:pPr>
            <a:r>
              <a:rPr lang="en-US" sz="3900" dirty="0" smtClean="0"/>
              <a:t>The </a:t>
            </a:r>
            <a:r>
              <a:rPr lang="en-US" sz="3900" dirty="0"/>
              <a:t>first </a:t>
            </a:r>
            <a:r>
              <a:rPr lang="en-US" sz="3900" dirty="0" smtClean="0"/>
              <a:t>basic need to </a:t>
            </a:r>
            <a:r>
              <a:rPr lang="en-US" sz="3900" dirty="0"/>
              <a:t>disappear</a:t>
            </a:r>
          </a:p>
          <a:p>
            <a:pPr lvl="1">
              <a:spcBef>
                <a:spcPts val="600"/>
              </a:spcBef>
              <a:spcAft>
                <a:spcPts val="600"/>
              </a:spcAft>
            </a:pPr>
            <a:r>
              <a:rPr lang="en-US" sz="3100" dirty="0" smtClean="0"/>
              <a:t>May occur weeks or months </a:t>
            </a:r>
            <a:r>
              <a:rPr lang="en-US" sz="3100" dirty="0"/>
              <a:t>before death</a:t>
            </a:r>
          </a:p>
          <a:p>
            <a:pPr>
              <a:spcBef>
                <a:spcPts val="600"/>
              </a:spcBef>
              <a:spcAft>
                <a:spcPts val="600"/>
              </a:spcAft>
            </a:pPr>
            <a:r>
              <a:rPr lang="en-US" sz="3900" dirty="0" smtClean="0"/>
              <a:t>Cause of dismay for family</a:t>
            </a:r>
          </a:p>
          <a:p>
            <a:pPr>
              <a:spcBef>
                <a:spcPts val="600"/>
              </a:spcBef>
              <a:spcAft>
                <a:spcPts val="600"/>
              </a:spcAft>
            </a:pPr>
            <a:r>
              <a:rPr lang="en-US" sz="3900" dirty="0" smtClean="0"/>
              <a:t>Myth: tube feedings will improve wellbeing</a:t>
            </a:r>
          </a:p>
          <a:p>
            <a:pPr lvl="1">
              <a:spcBef>
                <a:spcPts val="600"/>
              </a:spcBef>
              <a:spcAft>
                <a:spcPts val="600"/>
              </a:spcAft>
            </a:pPr>
            <a:r>
              <a:rPr lang="en-US" sz="3100" dirty="0" smtClean="0"/>
              <a:t>Bloating, aspiration, swelling</a:t>
            </a:r>
          </a:p>
          <a:p>
            <a:pPr lvl="1">
              <a:spcBef>
                <a:spcPts val="600"/>
              </a:spcBef>
              <a:spcAft>
                <a:spcPts val="600"/>
              </a:spcAft>
            </a:pPr>
            <a:r>
              <a:rPr lang="en-US" sz="3100" dirty="0" smtClean="0"/>
              <a:t>Prolonged dying</a:t>
            </a:r>
          </a:p>
          <a:p>
            <a:pPr lvl="1">
              <a:spcBef>
                <a:spcPts val="600"/>
              </a:spcBef>
              <a:spcAft>
                <a:spcPts val="600"/>
              </a:spcAft>
            </a:pPr>
            <a:r>
              <a:rPr lang="en-US" sz="3100" dirty="0" smtClean="0"/>
              <a:t>Feeds the cancer as well</a:t>
            </a:r>
            <a:endParaRPr lang="en-US" sz="3100" dirty="0"/>
          </a:p>
          <a:p>
            <a:pPr>
              <a:spcBef>
                <a:spcPts val="600"/>
              </a:spcBef>
              <a:spcAft>
                <a:spcPts val="600"/>
              </a:spcAft>
            </a:pPr>
            <a:r>
              <a:rPr lang="en-US" sz="3900" dirty="0" smtClean="0"/>
              <a:t>How to help</a:t>
            </a:r>
            <a:endParaRPr lang="en-US" sz="3900" dirty="0" smtClean="0"/>
          </a:p>
          <a:p>
            <a:pPr lvl="1">
              <a:spcBef>
                <a:spcPts val="600"/>
              </a:spcBef>
              <a:spcAft>
                <a:spcPts val="600"/>
              </a:spcAft>
            </a:pPr>
            <a:r>
              <a:rPr lang="en-US" sz="3100" dirty="0" smtClean="0"/>
              <a:t>Educate the family</a:t>
            </a:r>
            <a:endParaRPr lang="en-US" sz="3100" dirty="0" smtClean="0"/>
          </a:p>
          <a:p>
            <a:pPr lvl="1">
              <a:spcBef>
                <a:spcPts val="600"/>
              </a:spcBef>
              <a:spcAft>
                <a:spcPts val="600"/>
              </a:spcAft>
            </a:pPr>
            <a:r>
              <a:rPr lang="en-US" sz="3100" dirty="0" smtClean="0"/>
              <a:t>Offer </a:t>
            </a:r>
            <a:r>
              <a:rPr lang="en-US" sz="3100" dirty="0" smtClean="0"/>
              <a:t>food the </a:t>
            </a:r>
            <a:r>
              <a:rPr lang="en-US" sz="3100" dirty="0" smtClean="0"/>
              <a:t>patient </a:t>
            </a:r>
          </a:p>
          <a:p>
            <a:pPr marL="585216" lvl="1" indent="0">
              <a:spcBef>
                <a:spcPts val="600"/>
              </a:spcBef>
              <a:spcAft>
                <a:spcPts val="600"/>
              </a:spcAft>
              <a:buNone/>
            </a:pPr>
            <a:r>
              <a:rPr lang="en-US" sz="3100" dirty="0"/>
              <a:t>	</a:t>
            </a:r>
            <a:r>
              <a:rPr lang="en-US" sz="3100" dirty="0" smtClean="0"/>
              <a:t>may want</a:t>
            </a:r>
            <a:endParaRPr lang="en-US" sz="3100"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1246CA4F-33AF-4358-9665-A126E6E04578}" type="slidenum">
              <a:rPr lang="en-US"/>
              <a:pPr/>
              <a:t>11</a:t>
            </a:fld>
            <a:endParaRPr lang="en-US"/>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576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457200"/>
            <a:ext cx="8229600" cy="1143000"/>
          </a:xfrm>
        </p:spPr>
        <p:txBody>
          <a:bodyPr>
            <a:noAutofit/>
          </a:bodyPr>
          <a:lstStyle/>
          <a:p>
            <a:pPr>
              <a:lnSpc>
                <a:spcPct val="90000"/>
              </a:lnSpc>
            </a:pPr>
            <a:r>
              <a:rPr lang="en-US" b="1" dirty="0"/>
              <a:t>Altered heart, lung and </a:t>
            </a:r>
            <a:r>
              <a:rPr lang="en-US" b="1" dirty="0" smtClean="0"/>
              <a:t/>
            </a:r>
            <a:br>
              <a:rPr lang="en-US" b="1" dirty="0" smtClean="0"/>
            </a:br>
            <a:r>
              <a:rPr lang="en-US" b="1" dirty="0" smtClean="0"/>
              <a:t>kidney </a:t>
            </a:r>
            <a:r>
              <a:rPr lang="en-US" b="1" dirty="0"/>
              <a:t>function</a:t>
            </a:r>
          </a:p>
        </p:txBody>
      </p:sp>
      <p:sp>
        <p:nvSpPr>
          <p:cNvPr id="15363" name="Rectangle 3"/>
          <p:cNvSpPr>
            <a:spLocks noGrp="1" noRot="1" noChangeArrowheads="1"/>
          </p:cNvSpPr>
          <p:nvPr>
            <p:ph idx="1"/>
          </p:nvPr>
        </p:nvSpPr>
        <p:spPr>
          <a:xfrm>
            <a:off x="1066800" y="1981200"/>
            <a:ext cx="7620000" cy="3810000"/>
          </a:xfrm>
        </p:spPr>
        <p:txBody>
          <a:bodyPr>
            <a:normAutofit lnSpcReduction="10000"/>
          </a:bodyPr>
          <a:lstStyle/>
          <a:p>
            <a:r>
              <a:rPr lang="en-US" dirty="0"/>
              <a:t>Expected </a:t>
            </a:r>
            <a:endParaRPr lang="en-US" dirty="0" smtClean="0"/>
          </a:p>
          <a:p>
            <a:r>
              <a:rPr lang="en-US" dirty="0" smtClean="0"/>
              <a:t>Decreased </a:t>
            </a:r>
            <a:r>
              <a:rPr lang="en-US" dirty="0"/>
              <a:t>urine output </a:t>
            </a:r>
            <a:endParaRPr lang="en-US" dirty="0" smtClean="0"/>
          </a:p>
          <a:p>
            <a:r>
              <a:rPr lang="en-US" dirty="0" smtClean="0"/>
              <a:t>Low blood pressure</a:t>
            </a:r>
            <a:endParaRPr lang="en-US" dirty="0"/>
          </a:p>
          <a:p>
            <a:r>
              <a:rPr lang="en-US" dirty="0" smtClean="0"/>
              <a:t>Low oxygen levels</a:t>
            </a:r>
          </a:p>
          <a:p>
            <a:r>
              <a:rPr lang="en-US" dirty="0" smtClean="0"/>
              <a:t>Cool, pale or blue skin </a:t>
            </a:r>
          </a:p>
          <a:p>
            <a:r>
              <a:rPr lang="en-US" dirty="0" smtClean="0"/>
              <a:t>Supplemental IV fluids and oxygen don’t reverse or relieve symptoms well</a:t>
            </a:r>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20BD2341-F792-4C52-8F34-685A9D3C03B2}"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b="1" dirty="0"/>
              <a:t>Loss of thirst</a:t>
            </a:r>
          </a:p>
        </p:txBody>
      </p:sp>
      <p:sp>
        <p:nvSpPr>
          <p:cNvPr id="13315" name="Rectangle 3"/>
          <p:cNvSpPr>
            <a:spLocks noGrp="1" noRot="1" noChangeArrowheads="1"/>
          </p:cNvSpPr>
          <p:nvPr>
            <p:ph idx="1"/>
          </p:nvPr>
        </p:nvSpPr>
        <p:spPr>
          <a:xfrm>
            <a:off x="457200" y="1447800"/>
            <a:ext cx="8229600" cy="4525963"/>
          </a:xfrm>
        </p:spPr>
        <p:txBody>
          <a:bodyPr>
            <a:normAutofit lnSpcReduction="10000"/>
          </a:bodyPr>
          <a:lstStyle/>
          <a:p>
            <a:pPr>
              <a:lnSpc>
                <a:spcPct val="90000"/>
              </a:lnSpc>
              <a:spcAft>
                <a:spcPct val="50000"/>
              </a:spcAft>
            </a:pPr>
            <a:r>
              <a:rPr lang="en-US" sz="2800" dirty="0" smtClean="0"/>
              <a:t>Occurs days before death in most cases</a:t>
            </a:r>
            <a:endParaRPr lang="en-US" sz="2800" dirty="0"/>
          </a:p>
          <a:p>
            <a:pPr>
              <a:lnSpc>
                <a:spcPct val="90000"/>
              </a:lnSpc>
              <a:spcAft>
                <a:spcPts val="600"/>
              </a:spcAft>
            </a:pPr>
            <a:r>
              <a:rPr lang="en-US" sz="2800" dirty="0" smtClean="0"/>
              <a:t>Myth: IV fluids improve comfort</a:t>
            </a:r>
          </a:p>
          <a:p>
            <a:pPr lvl="1">
              <a:lnSpc>
                <a:spcPct val="90000"/>
              </a:lnSpc>
              <a:spcAft>
                <a:spcPct val="50000"/>
              </a:spcAft>
            </a:pPr>
            <a:r>
              <a:rPr lang="en-US" sz="2400" dirty="0" smtClean="0"/>
              <a:t>Pulmonary congestion, tissue swelling are common</a:t>
            </a:r>
            <a:endParaRPr lang="en-US" sz="2400" dirty="0"/>
          </a:p>
          <a:p>
            <a:pPr lvl="1">
              <a:lnSpc>
                <a:spcPct val="90000"/>
              </a:lnSpc>
              <a:spcAft>
                <a:spcPct val="50000"/>
              </a:spcAft>
            </a:pPr>
            <a:r>
              <a:rPr lang="en-US" sz="2400" dirty="0" smtClean="0"/>
              <a:t>IV fluids more likely to prolong </a:t>
            </a:r>
            <a:r>
              <a:rPr lang="en-US" sz="2400" dirty="0" smtClean="0"/>
              <a:t>dying </a:t>
            </a:r>
            <a:endParaRPr lang="en-US" sz="2400" dirty="0" smtClean="0"/>
          </a:p>
          <a:p>
            <a:pPr marL="585216" lvl="1" indent="0">
              <a:lnSpc>
                <a:spcPct val="90000"/>
              </a:lnSpc>
              <a:spcAft>
                <a:spcPct val="50000"/>
              </a:spcAft>
              <a:buNone/>
            </a:pPr>
            <a:r>
              <a:rPr lang="en-US" sz="2400" dirty="0"/>
              <a:t>	</a:t>
            </a:r>
            <a:r>
              <a:rPr lang="en-US" sz="2400" dirty="0" smtClean="0"/>
              <a:t>than relieve symptoms</a:t>
            </a:r>
            <a:endParaRPr lang="en-US" sz="2400" dirty="0"/>
          </a:p>
          <a:p>
            <a:pPr>
              <a:lnSpc>
                <a:spcPct val="90000"/>
              </a:lnSpc>
              <a:spcAft>
                <a:spcPts val="600"/>
              </a:spcAft>
            </a:pPr>
            <a:r>
              <a:rPr lang="en-US" sz="2800" dirty="0" smtClean="0"/>
              <a:t>How to help</a:t>
            </a:r>
            <a:endParaRPr lang="en-US" sz="2800" dirty="0" smtClean="0"/>
          </a:p>
          <a:p>
            <a:pPr lvl="1">
              <a:lnSpc>
                <a:spcPct val="90000"/>
              </a:lnSpc>
              <a:spcBef>
                <a:spcPts val="600"/>
              </a:spcBef>
              <a:spcAft>
                <a:spcPct val="50000"/>
              </a:spcAft>
            </a:pPr>
            <a:r>
              <a:rPr lang="en-US" sz="2400" dirty="0" smtClean="0"/>
              <a:t>Educate the family</a:t>
            </a:r>
            <a:endParaRPr lang="en-US" sz="2400" dirty="0" smtClean="0"/>
          </a:p>
          <a:p>
            <a:pPr lvl="1">
              <a:lnSpc>
                <a:spcPct val="90000"/>
              </a:lnSpc>
              <a:spcAft>
                <a:spcPct val="50000"/>
              </a:spcAft>
            </a:pPr>
            <a:r>
              <a:rPr lang="en-US" sz="2400" dirty="0" smtClean="0"/>
              <a:t>Oral swabs</a:t>
            </a:r>
            <a:endParaRPr lang="en-US" sz="2400"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58283572-CF8C-46D6-85F4-4061F359668E}" type="slidenum">
              <a:rPr lang="en-US"/>
              <a:pPr/>
              <a:t>13</a:t>
            </a:fld>
            <a:endParaRPr lang="en-US"/>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76600"/>
            <a:ext cx="25146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en-US" b="1" dirty="0"/>
              <a:t>Delirium</a:t>
            </a:r>
          </a:p>
        </p:txBody>
      </p:sp>
      <p:sp>
        <p:nvSpPr>
          <p:cNvPr id="86019" name="Rectangle 3"/>
          <p:cNvSpPr>
            <a:spLocks noGrp="1" noRot="1" noChangeArrowheads="1"/>
          </p:cNvSpPr>
          <p:nvPr>
            <p:ph idx="1"/>
          </p:nvPr>
        </p:nvSpPr>
        <p:spPr>
          <a:xfrm>
            <a:off x="301625" y="1371600"/>
            <a:ext cx="8540750" cy="4727575"/>
          </a:xfrm>
        </p:spPr>
        <p:txBody>
          <a:bodyPr>
            <a:normAutofit fontScale="92500" lnSpcReduction="10000"/>
          </a:bodyPr>
          <a:lstStyle/>
          <a:p>
            <a:pPr>
              <a:lnSpc>
                <a:spcPct val="90000"/>
              </a:lnSpc>
            </a:pPr>
            <a:r>
              <a:rPr lang="en-US" dirty="0" smtClean="0"/>
              <a:t>The most common, distressing symptom to watch</a:t>
            </a:r>
          </a:p>
          <a:p>
            <a:pPr>
              <a:lnSpc>
                <a:spcPct val="90000"/>
              </a:lnSpc>
              <a:spcAft>
                <a:spcPts val="600"/>
              </a:spcAft>
            </a:pPr>
            <a:r>
              <a:rPr lang="en-US" dirty="0"/>
              <a:t>F</a:t>
            </a:r>
            <a:r>
              <a:rPr lang="en-US" dirty="0" smtClean="0"/>
              <a:t>eatures</a:t>
            </a:r>
          </a:p>
          <a:p>
            <a:pPr marL="1257300" lvl="1" indent="-392113">
              <a:lnSpc>
                <a:spcPct val="90000"/>
              </a:lnSpc>
            </a:pPr>
            <a:r>
              <a:rPr lang="en-US" sz="2600" dirty="0" smtClean="0"/>
              <a:t>Altered levels of alertness</a:t>
            </a:r>
          </a:p>
          <a:p>
            <a:pPr marL="1257300" lvl="1" indent="-392113">
              <a:lnSpc>
                <a:spcPct val="90000"/>
              </a:lnSpc>
            </a:pPr>
            <a:r>
              <a:rPr lang="en-US" sz="2600" dirty="0" smtClean="0"/>
              <a:t>Altered sleep-wake cycles</a:t>
            </a:r>
          </a:p>
          <a:p>
            <a:pPr marL="1257300" lvl="1" indent="-392113">
              <a:lnSpc>
                <a:spcPct val="90000"/>
              </a:lnSpc>
            </a:pPr>
            <a:r>
              <a:rPr lang="en-US" sz="2600" dirty="0" smtClean="0"/>
              <a:t>Delusions &amp; </a:t>
            </a:r>
            <a:r>
              <a:rPr lang="en-US" sz="2600" dirty="0"/>
              <a:t>h</a:t>
            </a:r>
            <a:r>
              <a:rPr lang="en-US" sz="2600" dirty="0" smtClean="0"/>
              <a:t>allucinations</a:t>
            </a:r>
            <a:endParaRPr lang="en-US" sz="2600" dirty="0"/>
          </a:p>
          <a:p>
            <a:pPr marL="1257300" lvl="1" indent="-392113">
              <a:lnSpc>
                <a:spcPct val="90000"/>
              </a:lnSpc>
            </a:pPr>
            <a:r>
              <a:rPr lang="en-US" sz="2600" dirty="0" smtClean="0"/>
              <a:t>Moaning</a:t>
            </a:r>
          </a:p>
          <a:p>
            <a:pPr marL="1257300" lvl="1" indent="-392113">
              <a:lnSpc>
                <a:spcPct val="90000"/>
              </a:lnSpc>
            </a:pPr>
            <a:r>
              <a:rPr lang="en-US" sz="2600" dirty="0" smtClean="0"/>
              <a:t>Agitation</a:t>
            </a:r>
          </a:p>
          <a:p>
            <a:pPr>
              <a:lnSpc>
                <a:spcPct val="90000"/>
              </a:lnSpc>
              <a:spcBef>
                <a:spcPts val="1200"/>
              </a:spcBef>
              <a:spcAft>
                <a:spcPts val="600"/>
              </a:spcAft>
            </a:pPr>
            <a:r>
              <a:rPr lang="en-US" dirty="0" smtClean="0"/>
              <a:t>Many </a:t>
            </a:r>
            <a:r>
              <a:rPr lang="en-US" dirty="0"/>
              <a:t>potential causes</a:t>
            </a:r>
          </a:p>
          <a:p>
            <a:pPr marL="1257300" lvl="1" indent="-342900">
              <a:lnSpc>
                <a:spcPct val="90000"/>
              </a:lnSpc>
            </a:pPr>
            <a:r>
              <a:rPr lang="en-US" sz="2600" dirty="0"/>
              <a:t>Underlying disease</a:t>
            </a:r>
          </a:p>
          <a:p>
            <a:pPr marL="1257300" lvl="1" indent="-342900">
              <a:lnSpc>
                <a:spcPct val="90000"/>
              </a:lnSpc>
            </a:pPr>
            <a:r>
              <a:rPr lang="en-US" sz="2600" dirty="0"/>
              <a:t>Alterations in nervous system and  body chemistry</a:t>
            </a:r>
          </a:p>
          <a:p>
            <a:pPr marL="1257300" lvl="1" indent="-342900">
              <a:lnSpc>
                <a:spcPct val="90000"/>
              </a:lnSpc>
            </a:pPr>
            <a:r>
              <a:rPr lang="en-US" sz="2600" dirty="0"/>
              <a:t>Medications (especially </a:t>
            </a:r>
            <a:r>
              <a:rPr lang="en-US" sz="2600" dirty="0" smtClean="0"/>
              <a:t>opioids)</a:t>
            </a:r>
            <a:endParaRPr lang="en-US" sz="2600"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17E70AB1-B2D1-4D34-AC73-5A243B04D4B0}"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b="1" dirty="0" smtClean="0"/>
              <a:t>Delirium Treatment</a:t>
            </a:r>
            <a:endParaRPr lang="en-US" b="1" dirty="0"/>
          </a:p>
        </p:txBody>
      </p:sp>
      <p:sp>
        <p:nvSpPr>
          <p:cNvPr id="14339" name="Rectangle 3"/>
          <p:cNvSpPr>
            <a:spLocks noGrp="1" noRot="1" noChangeArrowheads="1"/>
          </p:cNvSpPr>
          <p:nvPr>
            <p:ph idx="1"/>
          </p:nvPr>
        </p:nvSpPr>
        <p:spPr>
          <a:xfrm>
            <a:off x="838200" y="1600200"/>
            <a:ext cx="7620000" cy="4525963"/>
          </a:xfrm>
        </p:spPr>
        <p:txBody>
          <a:bodyPr/>
          <a:lstStyle/>
          <a:p>
            <a:pPr>
              <a:lnSpc>
                <a:spcPct val="90000"/>
              </a:lnSpc>
            </a:pPr>
            <a:r>
              <a:rPr lang="en-US" dirty="0" smtClean="0"/>
              <a:t>“Happy</a:t>
            </a:r>
            <a:r>
              <a:rPr lang="en-US" dirty="0"/>
              <a:t>” </a:t>
            </a:r>
            <a:r>
              <a:rPr lang="en-US" dirty="0" smtClean="0"/>
              <a:t>delirium</a:t>
            </a:r>
          </a:p>
          <a:p>
            <a:pPr marL="914400" indent="-277813">
              <a:lnSpc>
                <a:spcPct val="90000"/>
              </a:lnSpc>
              <a:buFont typeface="Calibri" panose="020F0502020204030204" pitchFamily="34" charset="0"/>
              <a:buChar char="–"/>
            </a:pPr>
            <a:r>
              <a:rPr lang="en-US" sz="2800" dirty="0" smtClean="0"/>
              <a:t>D</a:t>
            </a:r>
            <a:r>
              <a:rPr lang="en-US" sz="2800" dirty="0" smtClean="0"/>
              <a:t>o </a:t>
            </a:r>
            <a:r>
              <a:rPr lang="en-US" sz="2800" dirty="0"/>
              <a:t>we need to treat </a:t>
            </a:r>
            <a:r>
              <a:rPr lang="en-US" sz="2800" dirty="0" smtClean="0"/>
              <a:t>it?</a:t>
            </a:r>
          </a:p>
          <a:p>
            <a:pPr>
              <a:lnSpc>
                <a:spcPct val="90000"/>
              </a:lnSpc>
            </a:pPr>
            <a:endParaRPr lang="en-US" dirty="0"/>
          </a:p>
          <a:p>
            <a:pPr>
              <a:lnSpc>
                <a:spcPct val="90000"/>
              </a:lnSpc>
            </a:pPr>
            <a:r>
              <a:rPr lang="en-US" dirty="0" smtClean="0"/>
              <a:t>Agitation</a:t>
            </a:r>
            <a:r>
              <a:rPr lang="en-US" dirty="0"/>
              <a:t>, </a:t>
            </a:r>
            <a:r>
              <a:rPr lang="en-US" dirty="0" smtClean="0"/>
              <a:t>paranoia</a:t>
            </a:r>
            <a:endParaRPr lang="en-US" dirty="0"/>
          </a:p>
          <a:p>
            <a:pPr marL="979488" lvl="2" indent="-342900">
              <a:lnSpc>
                <a:spcPct val="90000"/>
              </a:lnSpc>
              <a:buFont typeface="Calibri" panose="020F0502020204030204" pitchFamily="34" charset="0"/>
              <a:buChar char="–"/>
            </a:pPr>
            <a:r>
              <a:rPr lang="en-US" sz="2800" dirty="0"/>
              <a:t>Antipsychotics</a:t>
            </a:r>
          </a:p>
          <a:p>
            <a:pPr marL="979488" lvl="2" indent="-342900">
              <a:lnSpc>
                <a:spcPct val="90000"/>
              </a:lnSpc>
              <a:buFont typeface="Calibri" panose="020F0502020204030204" pitchFamily="34" charset="0"/>
              <a:buChar char="–"/>
            </a:pPr>
            <a:r>
              <a:rPr lang="en-US" sz="2800" dirty="0"/>
              <a:t>Reduction in </a:t>
            </a:r>
            <a:r>
              <a:rPr lang="en-US" sz="2800" dirty="0" smtClean="0"/>
              <a:t>opioid </a:t>
            </a:r>
            <a:r>
              <a:rPr lang="en-US" sz="2800" dirty="0"/>
              <a:t>use if </a:t>
            </a:r>
            <a:r>
              <a:rPr lang="en-US" sz="2800" dirty="0" smtClean="0"/>
              <a:t>possible</a:t>
            </a:r>
          </a:p>
          <a:p>
            <a:pPr marL="979488" lvl="2" indent="-342900">
              <a:lnSpc>
                <a:spcPct val="90000"/>
              </a:lnSpc>
              <a:buFont typeface="Calibri" panose="020F0502020204030204" pitchFamily="34" charset="0"/>
              <a:buChar char="–"/>
            </a:pPr>
            <a:r>
              <a:rPr lang="en-US" sz="2800" dirty="0" smtClean="0"/>
              <a:t>May need SNF or hospital if too much for family</a:t>
            </a:r>
            <a:endParaRPr lang="en-US" sz="2800" dirty="0"/>
          </a:p>
          <a:p>
            <a:endParaRPr lang="en-US"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A6236F01-2902-4569-A889-1D1E9CBB7EBC}"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Spiritual Experiences</a:t>
            </a:r>
            <a:endParaRPr lang="en-US" b="1" dirty="0"/>
          </a:p>
        </p:txBody>
      </p:sp>
      <p:sp>
        <p:nvSpPr>
          <p:cNvPr id="3" name="Content Placeholder 2"/>
          <p:cNvSpPr>
            <a:spLocks noGrp="1"/>
          </p:cNvSpPr>
          <p:nvPr>
            <p:ph idx="1"/>
          </p:nvPr>
        </p:nvSpPr>
        <p:spPr>
          <a:xfrm>
            <a:off x="457200" y="1600201"/>
            <a:ext cx="8229600" cy="2667000"/>
          </a:xfrm>
        </p:spPr>
        <p:txBody>
          <a:bodyPr/>
          <a:lstStyle/>
          <a:p>
            <a:r>
              <a:rPr lang="en-US" dirty="0"/>
              <a:t>Sometimes interesting to witness</a:t>
            </a:r>
          </a:p>
          <a:p>
            <a:pPr lvl="1"/>
            <a:r>
              <a:rPr lang="en-US" dirty="0"/>
              <a:t>Speaking about </a:t>
            </a:r>
            <a:r>
              <a:rPr lang="en-US" dirty="0" smtClean="0"/>
              <a:t>or to </a:t>
            </a:r>
            <a:r>
              <a:rPr lang="en-US" dirty="0"/>
              <a:t>others already dead</a:t>
            </a:r>
          </a:p>
          <a:p>
            <a:pPr lvl="1"/>
            <a:r>
              <a:rPr lang="en-US" dirty="0"/>
              <a:t>“I want to go home”</a:t>
            </a:r>
          </a:p>
          <a:p>
            <a:pPr lvl="1"/>
            <a:r>
              <a:rPr lang="en-US" dirty="0"/>
              <a:t>Intact hearing even when seeming to be asleep</a:t>
            </a:r>
          </a:p>
          <a:p>
            <a:endParaRPr lang="en-US" dirty="0"/>
          </a:p>
        </p:txBody>
      </p:sp>
      <p:sp>
        <p:nvSpPr>
          <p:cNvPr id="4" name="Footer Placeholder 3"/>
          <p:cNvSpPr>
            <a:spLocks noGrp="1"/>
          </p:cNvSpPr>
          <p:nvPr>
            <p:ph type="ftr" sz="quarter" idx="11"/>
          </p:nvPr>
        </p:nvSpPr>
        <p:spPr/>
        <p:txBody>
          <a:bodyPr/>
          <a:lstStyle/>
          <a:p>
            <a:r>
              <a:rPr lang="en-US" smtClean="0"/>
              <a:t>MGM/Adapted from EPEC</a:t>
            </a:r>
            <a:endParaRPr lang="en-US"/>
          </a:p>
        </p:txBody>
      </p:sp>
      <p:sp>
        <p:nvSpPr>
          <p:cNvPr id="5" name="Slide Number Placeholder 4"/>
          <p:cNvSpPr>
            <a:spLocks noGrp="1"/>
          </p:cNvSpPr>
          <p:nvPr>
            <p:ph type="sldNum" sz="quarter" idx="12"/>
          </p:nvPr>
        </p:nvSpPr>
        <p:spPr/>
        <p:txBody>
          <a:bodyPr/>
          <a:lstStyle/>
          <a:p>
            <a:fld id="{F9F1C742-9D60-468B-91BE-59EB5FE6F5C7}" type="slidenum">
              <a:rPr lang="en-US" smtClean="0"/>
              <a:pPr/>
              <a:t>16</a:t>
            </a:fld>
            <a:endParaRPr lang="en-US"/>
          </a:p>
        </p:txBody>
      </p:sp>
    </p:spTree>
    <p:extLst>
      <p:ext uri="{BB962C8B-B14F-4D97-AF65-F5344CB8AC3E}">
        <p14:creationId xmlns:p14="http://schemas.microsoft.com/office/powerpoint/2010/main" val="2817240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5" name="Slide Number Placeholder 3"/>
          <p:cNvSpPr>
            <a:spLocks noGrp="1"/>
          </p:cNvSpPr>
          <p:nvPr>
            <p:ph type="sldNum" sz="quarter" idx="12"/>
          </p:nvPr>
        </p:nvSpPr>
        <p:spPr/>
        <p:txBody>
          <a:bodyPr/>
          <a:lstStyle/>
          <a:p>
            <a:fld id="{198B898C-9385-4AD3-B154-47AF92705DCC}" type="slidenum">
              <a:rPr lang="en-US"/>
              <a:pPr/>
              <a:t>17</a:t>
            </a:fld>
            <a:endParaRPr lang="en-US"/>
          </a:p>
        </p:txBody>
      </p:sp>
      <p:sp>
        <p:nvSpPr>
          <p:cNvPr id="44034" name="Rectangle 2"/>
          <p:cNvSpPr>
            <a:spLocks noChangeArrowheads="1"/>
          </p:cNvSpPr>
          <p:nvPr/>
        </p:nvSpPr>
        <p:spPr bwMode="auto">
          <a:xfrm>
            <a:off x="914400" y="304800"/>
            <a:ext cx="71643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2075" tIns="46038" rIns="92075" bIns="46038" anchor="ctr"/>
          <a:lstStyle/>
          <a:p>
            <a:r>
              <a:rPr lang="en-GB" sz="4400" b="1" dirty="0" smtClean="0">
                <a:latin typeface="+mj-lt"/>
              </a:rPr>
              <a:t>Two </a:t>
            </a:r>
            <a:r>
              <a:rPr lang="en-GB" sz="4400" b="1" dirty="0">
                <a:latin typeface="+mj-lt"/>
              </a:rPr>
              <a:t>roads to death</a:t>
            </a:r>
          </a:p>
        </p:txBody>
      </p:sp>
      <p:sp>
        <p:nvSpPr>
          <p:cNvPr id="44035" name="Rectangle 3"/>
          <p:cNvSpPr>
            <a:spLocks noChangeArrowheads="1"/>
          </p:cNvSpPr>
          <p:nvPr/>
        </p:nvSpPr>
        <p:spPr bwMode="auto">
          <a:xfrm>
            <a:off x="1676400" y="2041525"/>
            <a:ext cx="124072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Restless</a:t>
            </a:r>
          </a:p>
        </p:txBody>
      </p:sp>
      <p:sp>
        <p:nvSpPr>
          <p:cNvPr id="44036" name="Rectangle 4"/>
          <p:cNvSpPr>
            <a:spLocks noChangeArrowheads="1"/>
          </p:cNvSpPr>
          <p:nvPr/>
        </p:nvSpPr>
        <p:spPr bwMode="auto">
          <a:xfrm>
            <a:off x="2743200" y="1508125"/>
            <a:ext cx="137056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Confused</a:t>
            </a:r>
          </a:p>
        </p:txBody>
      </p:sp>
      <p:sp>
        <p:nvSpPr>
          <p:cNvPr id="44037" name="Rectangle 5"/>
          <p:cNvSpPr>
            <a:spLocks noChangeArrowheads="1"/>
          </p:cNvSpPr>
          <p:nvPr/>
        </p:nvSpPr>
        <p:spPr bwMode="auto">
          <a:xfrm>
            <a:off x="4667250" y="1544638"/>
            <a:ext cx="1483035"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Tremulous</a:t>
            </a:r>
          </a:p>
        </p:txBody>
      </p:sp>
      <p:sp>
        <p:nvSpPr>
          <p:cNvPr id="44038" name="Rectangle 6"/>
          <p:cNvSpPr>
            <a:spLocks noChangeArrowheads="1"/>
          </p:cNvSpPr>
          <p:nvPr/>
        </p:nvSpPr>
        <p:spPr bwMode="auto">
          <a:xfrm>
            <a:off x="5259040" y="2142253"/>
            <a:ext cx="193803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Hallucinations</a:t>
            </a:r>
          </a:p>
        </p:txBody>
      </p:sp>
      <p:sp>
        <p:nvSpPr>
          <p:cNvPr id="44039" name="Rectangle 7"/>
          <p:cNvSpPr>
            <a:spLocks noChangeArrowheads="1"/>
          </p:cNvSpPr>
          <p:nvPr/>
        </p:nvSpPr>
        <p:spPr bwMode="auto">
          <a:xfrm>
            <a:off x="5646930" y="2781300"/>
            <a:ext cx="249106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Mumbling</a:t>
            </a:r>
            <a:r>
              <a:rPr lang="en-GB" sz="2000" b="1" dirty="0">
                <a:solidFill>
                  <a:srgbClr val="FFFFFF"/>
                </a:solidFill>
              </a:rPr>
              <a:t> </a:t>
            </a:r>
            <a:r>
              <a:rPr lang="en-GB" sz="2000" b="1" dirty="0">
                <a:solidFill>
                  <a:schemeClr val="tx2"/>
                </a:solidFill>
              </a:rPr>
              <a:t>Delirium</a:t>
            </a:r>
          </a:p>
        </p:txBody>
      </p:sp>
      <p:sp>
        <p:nvSpPr>
          <p:cNvPr id="44040" name="Rectangle 8"/>
          <p:cNvSpPr>
            <a:spLocks noChangeArrowheads="1"/>
          </p:cNvSpPr>
          <p:nvPr/>
        </p:nvSpPr>
        <p:spPr bwMode="auto">
          <a:xfrm>
            <a:off x="5756109" y="3493822"/>
            <a:ext cx="218008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Myoclonic</a:t>
            </a:r>
            <a:r>
              <a:rPr lang="en-GB" sz="2000" b="1" dirty="0">
                <a:solidFill>
                  <a:srgbClr val="FFFFFF"/>
                </a:solidFill>
              </a:rPr>
              <a:t> </a:t>
            </a:r>
            <a:r>
              <a:rPr lang="en-GB" sz="2000" b="1" dirty="0">
                <a:solidFill>
                  <a:schemeClr val="tx2"/>
                </a:solidFill>
              </a:rPr>
              <a:t>Jerks</a:t>
            </a:r>
          </a:p>
        </p:txBody>
      </p:sp>
      <p:sp>
        <p:nvSpPr>
          <p:cNvPr id="44041" name="Rectangle 9"/>
          <p:cNvSpPr>
            <a:spLocks noChangeArrowheads="1"/>
          </p:cNvSpPr>
          <p:nvPr/>
        </p:nvSpPr>
        <p:spPr bwMode="auto">
          <a:xfrm>
            <a:off x="1879600" y="3352800"/>
            <a:ext cx="101309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Sleepy</a:t>
            </a:r>
          </a:p>
        </p:txBody>
      </p:sp>
      <p:sp>
        <p:nvSpPr>
          <p:cNvPr id="44042" name="Rectangle 10"/>
          <p:cNvSpPr>
            <a:spLocks noChangeArrowheads="1"/>
          </p:cNvSpPr>
          <p:nvPr/>
        </p:nvSpPr>
        <p:spPr bwMode="auto">
          <a:xfrm>
            <a:off x="2503488" y="3919538"/>
            <a:ext cx="134011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Lethargic</a:t>
            </a:r>
          </a:p>
        </p:txBody>
      </p:sp>
      <p:sp>
        <p:nvSpPr>
          <p:cNvPr id="44043" name="Rectangle 11"/>
          <p:cNvSpPr>
            <a:spLocks noChangeArrowheads="1"/>
          </p:cNvSpPr>
          <p:nvPr/>
        </p:nvSpPr>
        <p:spPr bwMode="auto">
          <a:xfrm>
            <a:off x="3341278" y="4453823"/>
            <a:ext cx="139781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err="1">
                <a:solidFill>
                  <a:schemeClr val="tx2"/>
                </a:solidFill>
              </a:rPr>
              <a:t>Obtunded</a:t>
            </a:r>
            <a:endParaRPr lang="en-GB" sz="2000" b="1" dirty="0">
              <a:solidFill>
                <a:schemeClr val="tx2"/>
              </a:solidFill>
            </a:endParaRPr>
          </a:p>
        </p:txBody>
      </p:sp>
      <p:sp>
        <p:nvSpPr>
          <p:cNvPr id="44044" name="Rectangle 12"/>
          <p:cNvSpPr>
            <a:spLocks noChangeArrowheads="1"/>
          </p:cNvSpPr>
          <p:nvPr/>
        </p:nvSpPr>
        <p:spPr bwMode="auto">
          <a:xfrm>
            <a:off x="4040188" y="5000625"/>
            <a:ext cx="199573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err="1">
                <a:solidFill>
                  <a:schemeClr val="tx2"/>
                </a:solidFill>
              </a:rPr>
              <a:t>Semicomatose</a:t>
            </a:r>
            <a:endParaRPr lang="en-GB" sz="2000" b="1" dirty="0">
              <a:solidFill>
                <a:schemeClr val="tx2"/>
              </a:solidFill>
            </a:endParaRPr>
          </a:p>
        </p:txBody>
      </p:sp>
      <p:sp>
        <p:nvSpPr>
          <p:cNvPr id="44045" name="Rectangle 13"/>
          <p:cNvSpPr>
            <a:spLocks noChangeArrowheads="1"/>
          </p:cNvSpPr>
          <p:nvPr/>
        </p:nvSpPr>
        <p:spPr bwMode="auto">
          <a:xfrm>
            <a:off x="4321175" y="5600700"/>
            <a:ext cx="142667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Comatose</a:t>
            </a:r>
          </a:p>
        </p:txBody>
      </p:sp>
      <p:sp>
        <p:nvSpPr>
          <p:cNvPr id="44046" name="Rectangle 14"/>
          <p:cNvSpPr>
            <a:spLocks noChangeArrowheads="1"/>
          </p:cNvSpPr>
          <p:nvPr/>
        </p:nvSpPr>
        <p:spPr bwMode="auto">
          <a:xfrm>
            <a:off x="5360988" y="4191000"/>
            <a:ext cx="124072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000" b="1" dirty="0">
                <a:solidFill>
                  <a:schemeClr val="tx2"/>
                </a:solidFill>
              </a:rPr>
              <a:t>Seizures</a:t>
            </a:r>
          </a:p>
        </p:txBody>
      </p:sp>
      <p:sp>
        <p:nvSpPr>
          <p:cNvPr id="44047" name="Line 15"/>
          <p:cNvSpPr>
            <a:spLocks noChangeShapeType="1"/>
          </p:cNvSpPr>
          <p:nvPr/>
        </p:nvSpPr>
        <p:spPr bwMode="auto">
          <a:xfrm flipV="1">
            <a:off x="1522413" y="2400300"/>
            <a:ext cx="639762" cy="3429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8" name="Line 16"/>
          <p:cNvSpPr>
            <a:spLocks noChangeShapeType="1"/>
          </p:cNvSpPr>
          <p:nvPr/>
        </p:nvSpPr>
        <p:spPr bwMode="auto">
          <a:xfrm flipV="1">
            <a:off x="2649538" y="1905000"/>
            <a:ext cx="549275" cy="198438"/>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9" name="Line 17"/>
          <p:cNvSpPr>
            <a:spLocks noChangeShapeType="1"/>
          </p:cNvSpPr>
          <p:nvPr/>
        </p:nvSpPr>
        <p:spPr bwMode="auto">
          <a:xfrm>
            <a:off x="4113213" y="1752600"/>
            <a:ext cx="609600" cy="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0" name="Line 18"/>
          <p:cNvSpPr>
            <a:spLocks noChangeShapeType="1"/>
          </p:cNvSpPr>
          <p:nvPr/>
        </p:nvSpPr>
        <p:spPr bwMode="auto">
          <a:xfrm>
            <a:off x="5803900" y="1858963"/>
            <a:ext cx="519113" cy="350837"/>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1" name="Line 19"/>
          <p:cNvSpPr>
            <a:spLocks noChangeShapeType="1"/>
          </p:cNvSpPr>
          <p:nvPr/>
        </p:nvSpPr>
        <p:spPr bwMode="auto">
          <a:xfrm flipH="1">
            <a:off x="6551613" y="3200400"/>
            <a:ext cx="114300" cy="3810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2" name="Line 20"/>
          <p:cNvSpPr>
            <a:spLocks noChangeShapeType="1"/>
          </p:cNvSpPr>
          <p:nvPr/>
        </p:nvSpPr>
        <p:spPr bwMode="auto">
          <a:xfrm flipH="1">
            <a:off x="6254750" y="3886200"/>
            <a:ext cx="174625" cy="3048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4" name="Line 22"/>
          <p:cNvSpPr>
            <a:spLocks noChangeShapeType="1"/>
          </p:cNvSpPr>
          <p:nvPr/>
        </p:nvSpPr>
        <p:spPr bwMode="auto">
          <a:xfrm>
            <a:off x="1522413" y="2895600"/>
            <a:ext cx="609600" cy="4572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5" name="Line 23"/>
          <p:cNvSpPr>
            <a:spLocks noChangeShapeType="1"/>
          </p:cNvSpPr>
          <p:nvPr/>
        </p:nvSpPr>
        <p:spPr bwMode="auto">
          <a:xfrm>
            <a:off x="2559050" y="3657600"/>
            <a:ext cx="411163" cy="3048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6" name="Line 24"/>
          <p:cNvSpPr>
            <a:spLocks noChangeShapeType="1"/>
          </p:cNvSpPr>
          <p:nvPr/>
        </p:nvSpPr>
        <p:spPr bwMode="auto">
          <a:xfrm>
            <a:off x="6551613" y="2438400"/>
            <a:ext cx="152400" cy="3810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7" name="Rectangle 25"/>
          <p:cNvSpPr>
            <a:spLocks noChangeArrowheads="1"/>
          </p:cNvSpPr>
          <p:nvPr/>
        </p:nvSpPr>
        <p:spPr bwMode="auto">
          <a:xfrm>
            <a:off x="954088" y="4527550"/>
            <a:ext cx="1789112" cy="654050"/>
          </a:xfrm>
          <a:prstGeom prst="rect">
            <a:avLst/>
          </a:prstGeom>
          <a:solidFill>
            <a:schemeClr val="accent1"/>
          </a:solidFill>
          <a:ln w="25400">
            <a:solidFill>
              <a:schemeClr val="tx1"/>
            </a:solidFill>
            <a:miter lim="800000"/>
            <a:headEnd/>
            <a:tailEnd/>
          </a:ln>
          <a:effectLst>
            <a:outerShdw dist="107763" dir="2700000" algn="ctr" rotWithShape="0">
              <a:schemeClr val="tx1"/>
            </a:outerShdw>
          </a:effectLst>
        </p:spPr>
        <p:txBody>
          <a:bodyPr lIns="38100" tIns="15875" rIns="38100" bIns="15875" anchor="ctr" anchorCtr="1">
            <a:spAutoFit/>
          </a:bodyPr>
          <a:lstStyle/>
          <a:p>
            <a:pPr algn="ctr" defTabSz="731838" eaLnBrk="0" hangingPunct="0">
              <a:lnSpc>
                <a:spcPct val="98000"/>
              </a:lnSpc>
            </a:pPr>
            <a:r>
              <a:rPr lang="en-GB" sz="2000" b="1"/>
              <a:t>THE SIMPLE ROAD</a:t>
            </a:r>
          </a:p>
        </p:txBody>
      </p:sp>
      <p:sp>
        <p:nvSpPr>
          <p:cNvPr id="44058" name="Rectangle 26"/>
          <p:cNvSpPr>
            <a:spLocks noChangeArrowheads="1"/>
          </p:cNvSpPr>
          <p:nvPr/>
        </p:nvSpPr>
        <p:spPr bwMode="auto">
          <a:xfrm>
            <a:off x="6781800" y="993775"/>
            <a:ext cx="2043113" cy="952500"/>
          </a:xfrm>
          <a:prstGeom prst="rect">
            <a:avLst/>
          </a:prstGeom>
          <a:solidFill>
            <a:schemeClr val="accent1"/>
          </a:solidFill>
          <a:ln w="25400">
            <a:solidFill>
              <a:schemeClr val="tx1"/>
            </a:solidFill>
            <a:miter lim="800000"/>
            <a:headEnd/>
            <a:tailEnd/>
          </a:ln>
          <a:effectLst>
            <a:outerShdw dist="107763" dir="2700000" algn="ctr" rotWithShape="0">
              <a:schemeClr val="tx1"/>
            </a:outerShdw>
          </a:effectLst>
        </p:spPr>
        <p:txBody>
          <a:bodyPr lIns="38100" tIns="15875" rIns="38100" bIns="15875" anchor="ctr" anchorCtr="1">
            <a:spAutoFit/>
          </a:bodyPr>
          <a:lstStyle/>
          <a:p>
            <a:pPr algn="ctr" defTabSz="731838" eaLnBrk="0" hangingPunct="0">
              <a:lnSpc>
                <a:spcPct val="98000"/>
              </a:lnSpc>
            </a:pPr>
            <a:r>
              <a:rPr lang="en-GB" sz="2000" b="1" dirty="0"/>
              <a:t>THE SYMPTOMATICROAD</a:t>
            </a:r>
          </a:p>
        </p:txBody>
      </p:sp>
      <p:sp>
        <p:nvSpPr>
          <p:cNvPr id="44059" name="Line 27"/>
          <p:cNvSpPr>
            <a:spLocks noChangeShapeType="1"/>
          </p:cNvSpPr>
          <p:nvPr/>
        </p:nvSpPr>
        <p:spPr bwMode="auto">
          <a:xfrm>
            <a:off x="5027613" y="5372100"/>
            <a:ext cx="0" cy="3048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0" name="Line 28"/>
          <p:cNvSpPr>
            <a:spLocks noChangeShapeType="1"/>
          </p:cNvSpPr>
          <p:nvPr/>
        </p:nvSpPr>
        <p:spPr bwMode="auto">
          <a:xfrm>
            <a:off x="5027613" y="5981700"/>
            <a:ext cx="0" cy="304800"/>
          </a:xfrm>
          <a:prstGeom prst="line">
            <a:avLst/>
          </a:prstGeom>
          <a:noFill/>
          <a:ln w="57150">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1" name="Rectangle 29"/>
          <p:cNvSpPr>
            <a:spLocks noChangeArrowheads="1"/>
          </p:cNvSpPr>
          <p:nvPr/>
        </p:nvSpPr>
        <p:spPr bwMode="auto">
          <a:xfrm>
            <a:off x="319088" y="2603500"/>
            <a:ext cx="1190625" cy="355600"/>
          </a:xfrm>
          <a:prstGeom prst="rect">
            <a:avLst/>
          </a:prstGeom>
          <a:solidFill>
            <a:schemeClr val="bg1"/>
          </a:solidFill>
          <a:ln w="25400">
            <a:solidFill>
              <a:schemeClr val="tx1"/>
            </a:solidFill>
            <a:miter lim="800000"/>
            <a:headEnd/>
            <a:tailEnd/>
          </a:ln>
          <a:effectLst>
            <a:outerShdw dist="107763" dir="2700000" algn="ctr" rotWithShape="0">
              <a:schemeClr val="tx1"/>
            </a:outerShdw>
          </a:effectLst>
        </p:spPr>
        <p:txBody>
          <a:bodyPr lIns="38100" tIns="15875" rIns="38100" bIns="15875">
            <a:spAutoFit/>
          </a:bodyPr>
          <a:lstStyle/>
          <a:p>
            <a:pPr algn="ctr" defTabSz="731838" eaLnBrk="0" hangingPunct="0">
              <a:lnSpc>
                <a:spcPct val="98000"/>
              </a:lnSpc>
            </a:pPr>
            <a:r>
              <a:rPr lang="en-GB" sz="2000" b="1" i="1"/>
              <a:t>Normal</a:t>
            </a:r>
          </a:p>
        </p:txBody>
      </p:sp>
      <p:sp>
        <p:nvSpPr>
          <p:cNvPr id="44062" name="Rectangle 30"/>
          <p:cNvSpPr>
            <a:spLocks noChangeArrowheads="1"/>
          </p:cNvSpPr>
          <p:nvPr/>
        </p:nvSpPr>
        <p:spPr bwMode="auto">
          <a:xfrm>
            <a:off x="4221163" y="6327775"/>
            <a:ext cx="1612900" cy="355600"/>
          </a:xfrm>
          <a:prstGeom prst="rect">
            <a:avLst/>
          </a:prstGeom>
          <a:solidFill>
            <a:schemeClr val="bg1"/>
          </a:solidFill>
          <a:ln w="25400">
            <a:solidFill>
              <a:schemeClr val="tx1"/>
            </a:solidFill>
            <a:miter lim="800000"/>
            <a:headEnd/>
            <a:tailEnd/>
          </a:ln>
          <a:effectLst>
            <a:outerShdw dist="107763" dir="2700000" algn="ctr" rotWithShape="0">
              <a:schemeClr val="tx1"/>
            </a:outerShdw>
          </a:effectLst>
        </p:spPr>
        <p:txBody>
          <a:bodyPr lIns="38100" tIns="15875" rIns="38100" bIns="15875">
            <a:spAutoFit/>
          </a:bodyPr>
          <a:lstStyle/>
          <a:p>
            <a:pPr algn="ctr" defTabSz="731838" eaLnBrk="0" hangingPunct="0">
              <a:lnSpc>
                <a:spcPct val="98000"/>
              </a:lnSpc>
            </a:pPr>
            <a:r>
              <a:rPr lang="en-GB" sz="2000" b="1" i="1"/>
              <a:t>Dead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57"/>
                                        </p:tgtEl>
                                        <p:attrNameLst>
                                          <p:attrName>style.visibility</p:attrName>
                                        </p:attrNameLst>
                                      </p:cBhvr>
                                      <p:to>
                                        <p:strVal val="visible"/>
                                      </p:to>
                                    </p:set>
                                    <p:anim calcmode="lin" valueType="num">
                                      <p:cBhvr additive="base">
                                        <p:cTn id="7" dur="500" fill="hold"/>
                                        <p:tgtEl>
                                          <p:spTgt spid="44057"/>
                                        </p:tgtEl>
                                        <p:attrNameLst>
                                          <p:attrName>ppt_x</p:attrName>
                                        </p:attrNameLst>
                                      </p:cBhvr>
                                      <p:tavLst>
                                        <p:tav tm="0">
                                          <p:val>
                                            <p:strVal val="0-#ppt_w/2"/>
                                          </p:val>
                                        </p:tav>
                                        <p:tav tm="100000">
                                          <p:val>
                                            <p:strVal val="#ppt_x"/>
                                          </p:val>
                                        </p:tav>
                                      </p:tavLst>
                                    </p:anim>
                                    <p:anim calcmode="lin" valueType="num">
                                      <p:cBhvr additive="base">
                                        <p:cTn id="8" dur="500" fill="hold"/>
                                        <p:tgtEl>
                                          <p:spTgt spid="440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061"/>
                                        </p:tgtEl>
                                        <p:attrNameLst>
                                          <p:attrName>style.visibility</p:attrName>
                                        </p:attrNameLst>
                                      </p:cBhvr>
                                      <p:to>
                                        <p:strVal val="visible"/>
                                      </p:to>
                                    </p:set>
                                    <p:anim calcmode="lin" valueType="num">
                                      <p:cBhvr additive="base">
                                        <p:cTn id="12" dur="500" fill="hold"/>
                                        <p:tgtEl>
                                          <p:spTgt spid="44061"/>
                                        </p:tgtEl>
                                        <p:attrNameLst>
                                          <p:attrName>ppt_x</p:attrName>
                                        </p:attrNameLst>
                                      </p:cBhvr>
                                      <p:tavLst>
                                        <p:tav tm="0">
                                          <p:val>
                                            <p:strVal val="0-#ppt_w/2"/>
                                          </p:val>
                                        </p:tav>
                                        <p:tav tm="100000">
                                          <p:val>
                                            <p:strVal val="#ppt_x"/>
                                          </p:val>
                                        </p:tav>
                                      </p:tavLst>
                                    </p:anim>
                                    <p:anim calcmode="lin" valueType="num">
                                      <p:cBhvr additive="base">
                                        <p:cTn id="13" dur="500" fill="hold"/>
                                        <p:tgtEl>
                                          <p:spTgt spid="4406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4054"/>
                                        </p:tgtEl>
                                        <p:attrNameLst>
                                          <p:attrName>style.visibility</p:attrName>
                                        </p:attrNameLst>
                                      </p:cBhvr>
                                      <p:to>
                                        <p:strVal val="visible"/>
                                      </p:to>
                                    </p:set>
                                    <p:anim calcmode="lin" valueType="num">
                                      <p:cBhvr additive="base">
                                        <p:cTn id="17" dur="500" fill="hold"/>
                                        <p:tgtEl>
                                          <p:spTgt spid="44054"/>
                                        </p:tgtEl>
                                        <p:attrNameLst>
                                          <p:attrName>ppt_x</p:attrName>
                                        </p:attrNameLst>
                                      </p:cBhvr>
                                      <p:tavLst>
                                        <p:tav tm="0">
                                          <p:val>
                                            <p:strVal val="0-#ppt_w/2"/>
                                          </p:val>
                                        </p:tav>
                                        <p:tav tm="100000">
                                          <p:val>
                                            <p:strVal val="#ppt_x"/>
                                          </p:val>
                                        </p:tav>
                                      </p:tavLst>
                                    </p:anim>
                                    <p:anim calcmode="lin" valueType="num">
                                      <p:cBhvr additive="base">
                                        <p:cTn id="18" dur="500" fill="hold"/>
                                        <p:tgtEl>
                                          <p:spTgt spid="4405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4041"/>
                                        </p:tgtEl>
                                        <p:attrNameLst>
                                          <p:attrName>style.visibility</p:attrName>
                                        </p:attrNameLst>
                                      </p:cBhvr>
                                      <p:to>
                                        <p:strVal val="visible"/>
                                      </p:to>
                                    </p:set>
                                    <p:anim calcmode="lin" valueType="num">
                                      <p:cBhvr additive="base">
                                        <p:cTn id="22" dur="500" fill="hold"/>
                                        <p:tgtEl>
                                          <p:spTgt spid="44041"/>
                                        </p:tgtEl>
                                        <p:attrNameLst>
                                          <p:attrName>ppt_x</p:attrName>
                                        </p:attrNameLst>
                                      </p:cBhvr>
                                      <p:tavLst>
                                        <p:tav tm="0">
                                          <p:val>
                                            <p:strVal val="0-#ppt_w/2"/>
                                          </p:val>
                                        </p:tav>
                                        <p:tav tm="100000">
                                          <p:val>
                                            <p:strVal val="#ppt_x"/>
                                          </p:val>
                                        </p:tav>
                                      </p:tavLst>
                                    </p:anim>
                                    <p:anim calcmode="lin" valueType="num">
                                      <p:cBhvr additive="base">
                                        <p:cTn id="23" dur="500" fill="hold"/>
                                        <p:tgtEl>
                                          <p:spTgt spid="4404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4055"/>
                                        </p:tgtEl>
                                        <p:attrNameLst>
                                          <p:attrName>style.visibility</p:attrName>
                                        </p:attrNameLst>
                                      </p:cBhvr>
                                      <p:to>
                                        <p:strVal val="visible"/>
                                      </p:to>
                                    </p:set>
                                    <p:anim calcmode="lin" valueType="num">
                                      <p:cBhvr additive="base">
                                        <p:cTn id="27" dur="500" fill="hold"/>
                                        <p:tgtEl>
                                          <p:spTgt spid="44055"/>
                                        </p:tgtEl>
                                        <p:attrNameLst>
                                          <p:attrName>ppt_x</p:attrName>
                                        </p:attrNameLst>
                                      </p:cBhvr>
                                      <p:tavLst>
                                        <p:tav tm="0">
                                          <p:val>
                                            <p:strVal val="0-#ppt_w/2"/>
                                          </p:val>
                                        </p:tav>
                                        <p:tav tm="100000">
                                          <p:val>
                                            <p:strVal val="#ppt_x"/>
                                          </p:val>
                                        </p:tav>
                                      </p:tavLst>
                                    </p:anim>
                                    <p:anim calcmode="lin" valueType="num">
                                      <p:cBhvr additive="base">
                                        <p:cTn id="28" dur="500" fill="hold"/>
                                        <p:tgtEl>
                                          <p:spTgt spid="4405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4042"/>
                                        </p:tgtEl>
                                        <p:attrNameLst>
                                          <p:attrName>style.visibility</p:attrName>
                                        </p:attrNameLst>
                                      </p:cBhvr>
                                      <p:to>
                                        <p:strVal val="visible"/>
                                      </p:to>
                                    </p:set>
                                    <p:anim calcmode="lin" valueType="num">
                                      <p:cBhvr additive="base">
                                        <p:cTn id="32" dur="500" fill="hold"/>
                                        <p:tgtEl>
                                          <p:spTgt spid="44042"/>
                                        </p:tgtEl>
                                        <p:attrNameLst>
                                          <p:attrName>ppt_x</p:attrName>
                                        </p:attrNameLst>
                                      </p:cBhvr>
                                      <p:tavLst>
                                        <p:tav tm="0">
                                          <p:val>
                                            <p:strVal val="0-#ppt_w/2"/>
                                          </p:val>
                                        </p:tav>
                                        <p:tav tm="100000">
                                          <p:val>
                                            <p:strVal val="#ppt_x"/>
                                          </p:val>
                                        </p:tav>
                                      </p:tavLst>
                                    </p:anim>
                                    <p:anim calcmode="lin" valueType="num">
                                      <p:cBhvr additive="base">
                                        <p:cTn id="33" dur="500" fill="hold"/>
                                        <p:tgtEl>
                                          <p:spTgt spid="4404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4043"/>
                                        </p:tgtEl>
                                        <p:attrNameLst>
                                          <p:attrName>style.visibility</p:attrName>
                                        </p:attrNameLst>
                                      </p:cBhvr>
                                      <p:to>
                                        <p:strVal val="visible"/>
                                      </p:to>
                                    </p:set>
                                    <p:anim calcmode="lin" valueType="num">
                                      <p:cBhvr additive="base">
                                        <p:cTn id="37" dur="500" fill="hold"/>
                                        <p:tgtEl>
                                          <p:spTgt spid="44043"/>
                                        </p:tgtEl>
                                        <p:attrNameLst>
                                          <p:attrName>ppt_x</p:attrName>
                                        </p:attrNameLst>
                                      </p:cBhvr>
                                      <p:tavLst>
                                        <p:tav tm="0">
                                          <p:val>
                                            <p:strVal val="0-#ppt_w/2"/>
                                          </p:val>
                                        </p:tav>
                                        <p:tav tm="100000">
                                          <p:val>
                                            <p:strVal val="#ppt_x"/>
                                          </p:val>
                                        </p:tav>
                                      </p:tavLst>
                                    </p:anim>
                                    <p:anim calcmode="lin" valueType="num">
                                      <p:cBhvr additive="base">
                                        <p:cTn id="38" dur="500" fill="hold"/>
                                        <p:tgtEl>
                                          <p:spTgt spid="4404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4044"/>
                                        </p:tgtEl>
                                        <p:attrNameLst>
                                          <p:attrName>style.visibility</p:attrName>
                                        </p:attrNameLst>
                                      </p:cBhvr>
                                      <p:to>
                                        <p:strVal val="visible"/>
                                      </p:to>
                                    </p:set>
                                    <p:anim calcmode="lin" valueType="num">
                                      <p:cBhvr additive="base">
                                        <p:cTn id="42" dur="500" fill="hold"/>
                                        <p:tgtEl>
                                          <p:spTgt spid="44044"/>
                                        </p:tgtEl>
                                        <p:attrNameLst>
                                          <p:attrName>ppt_x</p:attrName>
                                        </p:attrNameLst>
                                      </p:cBhvr>
                                      <p:tavLst>
                                        <p:tav tm="0">
                                          <p:val>
                                            <p:strVal val="0-#ppt_w/2"/>
                                          </p:val>
                                        </p:tav>
                                        <p:tav tm="100000">
                                          <p:val>
                                            <p:strVal val="#ppt_x"/>
                                          </p:val>
                                        </p:tav>
                                      </p:tavLst>
                                    </p:anim>
                                    <p:anim calcmode="lin" valueType="num">
                                      <p:cBhvr additive="base">
                                        <p:cTn id="43" dur="500" fill="hold"/>
                                        <p:tgtEl>
                                          <p:spTgt spid="4404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44059"/>
                                        </p:tgtEl>
                                        <p:attrNameLst>
                                          <p:attrName>style.visibility</p:attrName>
                                        </p:attrNameLst>
                                      </p:cBhvr>
                                      <p:to>
                                        <p:strVal val="visible"/>
                                      </p:to>
                                    </p:set>
                                    <p:anim calcmode="lin" valueType="num">
                                      <p:cBhvr additive="base">
                                        <p:cTn id="47" dur="500" fill="hold"/>
                                        <p:tgtEl>
                                          <p:spTgt spid="44059"/>
                                        </p:tgtEl>
                                        <p:attrNameLst>
                                          <p:attrName>ppt_x</p:attrName>
                                        </p:attrNameLst>
                                      </p:cBhvr>
                                      <p:tavLst>
                                        <p:tav tm="0">
                                          <p:val>
                                            <p:strVal val="0-#ppt_w/2"/>
                                          </p:val>
                                        </p:tav>
                                        <p:tav tm="100000">
                                          <p:val>
                                            <p:strVal val="#ppt_x"/>
                                          </p:val>
                                        </p:tav>
                                      </p:tavLst>
                                    </p:anim>
                                    <p:anim calcmode="lin" valueType="num">
                                      <p:cBhvr additive="base">
                                        <p:cTn id="48" dur="500" fill="hold"/>
                                        <p:tgtEl>
                                          <p:spTgt spid="4405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44045"/>
                                        </p:tgtEl>
                                        <p:attrNameLst>
                                          <p:attrName>style.visibility</p:attrName>
                                        </p:attrNameLst>
                                      </p:cBhvr>
                                      <p:to>
                                        <p:strVal val="visible"/>
                                      </p:to>
                                    </p:set>
                                    <p:anim calcmode="lin" valueType="num">
                                      <p:cBhvr additive="base">
                                        <p:cTn id="52" dur="500" fill="hold"/>
                                        <p:tgtEl>
                                          <p:spTgt spid="44045"/>
                                        </p:tgtEl>
                                        <p:attrNameLst>
                                          <p:attrName>ppt_x</p:attrName>
                                        </p:attrNameLst>
                                      </p:cBhvr>
                                      <p:tavLst>
                                        <p:tav tm="0">
                                          <p:val>
                                            <p:strVal val="0-#ppt_w/2"/>
                                          </p:val>
                                        </p:tav>
                                        <p:tav tm="100000">
                                          <p:val>
                                            <p:strVal val="#ppt_x"/>
                                          </p:val>
                                        </p:tav>
                                      </p:tavLst>
                                    </p:anim>
                                    <p:anim calcmode="lin" valueType="num">
                                      <p:cBhvr additive="base">
                                        <p:cTn id="53" dur="500" fill="hold"/>
                                        <p:tgtEl>
                                          <p:spTgt spid="4404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44060"/>
                                        </p:tgtEl>
                                        <p:attrNameLst>
                                          <p:attrName>style.visibility</p:attrName>
                                        </p:attrNameLst>
                                      </p:cBhvr>
                                      <p:to>
                                        <p:strVal val="visible"/>
                                      </p:to>
                                    </p:set>
                                    <p:anim calcmode="lin" valueType="num">
                                      <p:cBhvr additive="base">
                                        <p:cTn id="57" dur="500" fill="hold"/>
                                        <p:tgtEl>
                                          <p:spTgt spid="44060"/>
                                        </p:tgtEl>
                                        <p:attrNameLst>
                                          <p:attrName>ppt_x</p:attrName>
                                        </p:attrNameLst>
                                      </p:cBhvr>
                                      <p:tavLst>
                                        <p:tav tm="0">
                                          <p:val>
                                            <p:strVal val="0-#ppt_w/2"/>
                                          </p:val>
                                        </p:tav>
                                        <p:tav tm="100000">
                                          <p:val>
                                            <p:strVal val="#ppt_x"/>
                                          </p:val>
                                        </p:tav>
                                      </p:tavLst>
                                    </p:anim>
                                    <p:anim calcmode="lin" valueType="num">
                                      <p:cBhvr additive="base">
                                        <p:cTn id="58" dur="500" fill="hold"/>
                                        <p:tgtEl>
                                          <p:spTgt spid="44060"/>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44062"/>
                                        </p:tgtEl>
                                        <p:attrNameLst>
                                          <p:attrName>style.visibility</p:attrName>
                                        </p:attrNameLst>
                                      </p:cBhvr>
                                      <p:to>
                                        <p:strVal val="visible"/>
                                      </p:to>
                                    </p:set>
                                    <p:anim calcmode="lin" valueType="num">
                                      <p:cBhvr additive="base">
                                        <p:cTn id="62" dur="500" fill="hold"/>
                                        <p:tgtEl>
                                          <p:spTgt spid="44062"/>
                                        </p:tgtEl>
                                        <p:attrNameLst>
                                          <p:attrName>ppt_x</p:attrName>
                                        </p:attrNameLst>
                                      </p:cBhvr>
                                      <p:tavLst>
                                        <p:tav tm="0">
                                          <p:val>
                                            <p:strVal val="0-#ppt_w/2"/>
                                          </p:val>
                                        </p:tav>
                                        <p:tav tm="100000">
                                          <p:val>
                                            <p:strVal val="#ppt_x"/>
                                          </p:val>
                                        </p:tav>
                                      </p:tavLst>
                                    </p:anim>
                                    <p:anim calcmode="lin" valueType="num">
                                      <p:cBhvr additive="base">
                                        <p:cTn id="63" dur="500" fill="hold"/>
                                        <p:tgtEl>
                                          <p:spTgt spid="44062"/>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grpId="0" nodeType="clickEffect">
                                  <p:stCondLst>
                                    <p:cond delay="0"/>
                                  </p:stCondLst>
                                  <p:childTnLst>
                                    <p:set>
                                      <p:cBhvr>
                                        <p:cTn id="67" dur="1" fill="hold">
                                          <p:stCondLst>
                                            <p:cond delay="0"/>
                                          </p:stCondLst>
                                        </p:cTn>
                                        <p:tgtEl>
                                          <p:spTgt spid="44058"/>
                                        </p:tgtEl>
                                        <p:attrNameLst>
                                          <p:attrName>style.visibility</p:attrName>
                                        </p:attrNameLst>
                                      </p:cBhvr>
                                      <p:to>
                                        <p:strVal val="visible"/>
                                      </p:to>
                                    </p:set>
                                    <p:anim calcmode="lin" valueType="num">
                                      <p:cBhvr additive="base">
                                        <p:cTn id="68" dur="500" fill="hold"/>
                                        <p:tgtEl>
                                          <p:spTgt spid="44058"/>
                                        </p:tgtEl>
                                        <p:attrNameLst>
                                          <p:attrName>ppt_x</p:attrName>
                                        </p:attrNameLst>
                                      </p:cBhvr>
                                      <p:tavLst>
                                        <p:tav tm="0">
                                          <p:val>
                                            <p:strVal val="1+#ppt_w/2"/>
                                          </p:val>
                                        </p:tav>
                                        <p:tav tm="100000">
                                          <p:val>
                                            <p:strVal val="#ppt_x"/>
                                          </p:val>
                                        </p:tav>
                                      </p:tavLst>
                                    </p:anim>
                                    <p:anim calcmode="lin" valueType="num">
                                      <p:cBhvr additive="base">
                                        <p:cTn id="69" dur="500" fill="hold"/>
                                        <p:tgtEl>
                                          <p:spTgt spid="44058"/>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500"/>
                            </p:stCondLst>
                            <p:childTnLst>
                              <p:par>
                                <p:cTn id="71" presetID="2" presetClass="entr" presetSubtype="3" fill="hold" grpId="0" nodeType="afterEffect">
                                  <p:stCondLst>
                                    <p:cond delay="0"/>
                                  </p:stCondLst>
                                  <p:childTnLst>
                                    <p:set>
                                      <p:cBhvr>
                                        <p:cTn id="72" dur="1" fill="hold">
                                          <p:stCondLst>
                                            <p:cond delay="0"/>
                                          </p:stCondLst>
                                        </p:cTn>
                                        <p:tgtEl>
                                          <p:spTgt spid="44047"/>
                                        </p:tgtEl>
                                        <p:attrNameLst>
                                          <p:attrName>style.visibility</p:attrName>
                                        </p:attrNameLst>
                                      </p:cBhvr>
                                      <p:to>
                                        <p:strVal val="visible"/>
                                      </p:to>
                                    </p:set>
                                    <p:anim calcmode="lin" valueType="num">
                                      <p:cBhvr additive="base">
                                        <p:cTn id="73" dur="500" fill="hold"/>
                                        <p:tgtEl>
                                          <p:spTgt spid="44047"/>
                                        </p:tgtEl>
                                        <p:attrNameLst>
                                          <p:attrName>ppt_x</p:attrName>
                                        </p:attrNameLst>
                                      </p:cBhvr>
                                      <p:tavLst>
                                        <p:tav tm="0">
                                          <p:val>
                                            <p:strVal val="1+#ppt_w/2"/>
                                          </p:val>
                                        </p:tav>
                                        <p:tav tm="100000">
                                          <p:val>
                                            <p:strVal val="#ppt_x"/>
                                          </p:val>
                                        </p:tav>
                                      </p:tavLst>
                                    </p:anim>
                                    <p:anim calcmode="lin" valueType="num">
                                      <p:cBhvr additive="base">
                                        <p:cTn id="74" dur="500" fill="hold"/>
                                        <p:tgtEl>
                                          <p:spTgt spid="44047"/>
                                        </p:tgtEl>
                                        <p:attrNameLst>
                                          <p:attrName>ppt_y</p:attrName>
                                        </p:attrNameLst>
                                      </p:cBhvr>
                                      <p:tavLst>
                                        <p:tav tm="0">
                                          <p:val>
                                            <p:strVal val="0-#ppt_h/2"/>
                                          </p:val>
                                        </p:tav>
                                        <p:tav tm="100000">
                                          <p:val>
                                            <p:strVal val="#ppt_y"/>
                                          </p:val>
                                        </p:tav>
                                      </p:tavLst>
                                    </p:anim>
                                  </p:childTnLst>
                                </p:cTn>
                              </p:par>
                            </p:childTnLst>
                          </p:cTn>
                        </p:par>
                        <p:par>
                          <p:cTn id="75" fill="hold" nodeType="afterGroup">
                            <p:stCondLst>
                              <p:cond delay="1000"/>
                            </p:stCondLst>
                            <p:childTnLst>
                              <p:par>
                                <p:cTn id="76" presetID="2" presetClass="entr" presetSubtype="3" fill="hold" grpId="0" nodeType="afterEffect">
                                  <p:stCondLst>
                                    <p:cond delay="0"/>
                                  </p:stCondLst>
                                  <p:childTnLst>
                                    <p:set>
                                      <p:cBhvr>
                                        <p:cTn id="77" dur="1" fill="hold">
                                          <p:stCondLst>
                                            <p:cond delay="0"/>
                                          </p:stCondLst>
                                        </p:cTn>
                                        <p:tgtEl>
                                          <p:spTgt spid="44035"/>
                                        </p:tgtEl>
                                        <p:attrNameLst>
                                          <p:attrName>style.visibility</p:attrName>
                                        </p:attrNameLst>
                                      </p:cBhvr>
                                      <p:to>
                                        <p:strVal val="visible"/>
                                      </p:to>
                                    </p:set>
                                    <p:anim calcmode="lin" valueType="num">
                                      <p:cBhvr additive="base">
                                        <p:cTn id="78" dur="500" fill="hold"/>
                                        <p:tgtEl>
                                          <p:spTgt spid="44035"/>
                                        </p:tgtEl>
                                        <p:attrNameLst>
                                          <p:attrName>ppt_x</p:attrName>
                                        </p:attrNameLst>
                                      </p:cBhvr>
                                      <p:tavLst>
                                        <p:tav tm="0">
                                          <p:val>
                                            <p:strVal val="1+#ppt_w/2"/>
                                          </p:val>
                                        </p:tav>
                                        <p:tav tm="100000">
                                          <p:val>
                                            <p:strVal val="#ppt_x"/>
                                          </p:val>
                                        </p:tav>
                                      </p:tavLst>
                                    </p:anim>
                                    <p:anim calcmode="lin" valueType="num">
                                      <p:cBhvr additive="base">
                                        <p:cTn id="79" dur="500" fill="hold"/>
                                        <p:tgtEl>
                                          <p:spTgt spid="44035"/>
                                        </p:tgtEl>
                                        <p:attrNameLst>
                                          <p:attrName>ppt_y</p:attrName>
                                        </p:attrNameLst>
                                      </p:cBhvr>
                                      <p:tavLst>
                                        <p:tav tm="0">
                                          <p:val>
                                            <p:strVal val="0-#ppt_h/2"/>
                                          </p:val>
                                        </p:tav>
                                        <p:tav tm="100000">
                                          <p:val>
                                            <p:strVal val="#ppt_y"/>
                                          </p:val>
                                        </p:tav>
                                      </p:tavLst>
                                    </p:anim>
                                  </p:childTnLst>
                                </p:cTn>
                              </p:par>
                            </p:childTnLst>
                          </p:cTn>
                        </p:par>
                        <p:par>
                          <p:cTn id="80" fill="hold" nodeType="afterGroup">
                            <p:stCondLst>
                              <p:cond delay="1500"/>
                            </p:stCondLst>
                            <p:childTnLst>
                              <p:par>
                                <p:cTn id="81" presetID="2" presetClass="entr" presetSubtype="3" fill="hold" grpId="0" nodeType="afterEffect">
                                  <p:stCondLst>
                                    <p:cond delay="0"/>
                                  </p:stCondLst>
                                  <p:childTnLst>
                                    <p:set>
                                      <p:cBhvr>
                                        <p:cTn id="82" dur="1" fill="hold">
                                          <p:stCondLst>
                                            <p:cond delay="0"/>
                                          </p:stCondLst>
                                        </p:cTn>
                                        <p:tgtEl>
                                          <p:spTgt spid="44048"/>
                                        </p:tgtEl>
                                        <p:attrNameLst>
                                          <p:attrName>style.visibility</p:attrName>
                                        </p:attrNameLst>
                                      </p:cBhvr>
                                      <p:to>
                                        <p:strVal val="visible"/>
                                      </p:to>
                                    </p:set>
                                    <p:anim calcmode="lin" valueType="num">
                                      <p:cBhvr additive="base">
                                        <p:cTn id="83" dur="500" fill="hold"/>
                                        <p:tgtEl>
                                          <p:spTgt spid="44048"/>
                                        </p:tgtEl>
                                        <p:attrNameLst>
                                          <p:attrName>ppt_x</p:attrName>
                                        </p:attrNameLst>
                                      </p:cBhvr>
                                      <p:tavLst>
                                        <p:tav tm="0">
                                          <p:val>
                                            <p:strVal val="1+#ppt_w/2"/>
                                          </p:val>
                                        </p:tav>
                                        <p:tav tm="100000">
                                          <p:val>
                                            <p:strVal val="#ppt_x"/>
                                          </p:val>
                                        </p:tav>
                                      </p:tavLst>
                                    </p:anim>
                                    <p:anim calcmode="lin" valueType="num">
                                      <p:cBhvr additive="base">
                                        <p:cTn id="84" dur="500" fill="hold"/>
                                        <p:tgtEl>
                                          <p:spTgt spid="44048"/>
                                        </p:tgtEl>
                                        <p:attrNameLst>
                                          <p:attrName>ppt_y</p:attrName>
                                        </p:attrNameLst>
                                      </p:cBhvr>
                                      <p:tavLst>
                                        <p:tav tm="0">
                                          <p:val>
                                            <p:strVal val="0-#ppt_h/2"/>
                                          </p:val>
                                        </p:tav>
                                        <p:tav tm="100000">
                                          <p:val>
                                            <p:strVal val="#ppt_y"/>
                                          </p:val>
                                        </p:tav>
                                      </p:tavLst>
                                    </p:anim>
                                  </p:childTnLst>
                                </p:cTn>
                              </p:par>
                            </p:childTnLst>
                          </p:cTn>
                        </p:par>
                        <p:par>
                          <p:cTn id="85" fill="hold" nodeType="afterGroup">
                            <p:stCondLst>
                              <p:cond delay="2000"/>
                            </p:stCondLst>
                            <p:childTnLst>
                              <p:par>
                                <p:cTn id="86" presetID="2" presetClass="entr" presetSubtype="3" fill="hold" grpId="0" nodeType="afterEffect">
                                  <p:stCondLst>
                                    <p:cond delay="0"/>
                                  </p:stCondLst>
                                  <p:childTnLst>
                                    <p:set>
                                      <p:cBhvr>
                                        <p:cTn id="87" dur="1" fill="hold">
                                          <p:stCondLst>
                                            <p:cond delay="0"/>
                                          </p:stCondLst>
                                        </p:cTn>
                                        <p:tgtEl>
                                          <p:spTgt spid="44036"/>
                                        </p:tgtEl>
                                        <p:attrNameLst>
                                          <p:attrName>style.visibility</p:attrName>
                                        </p:attrNameLst>
                                      </p:cBhvr>
                                      <p:to>
                                        <p:strVal val="visible"/>
                                      </p:to>
                                    </p:set>
                                    <p:anim calcmode="lin" valueType="num">
                                      <p:cBhvr additive="base">
                                        <p:cTn id="88" dur="500" fill="hold"/>
                                        <p:tgtEl>
                                          <p:spTgt spid="44036"/>
                                        </p:tgtEl>
                                        <p:attrNameLst>
                                          <p:attrName>ppt_x</p:attrName>
                                        </p:attrNameLst>
                                      </p:cBhvr>
                                      <p:tavLst>
                                        <p:tav tm="0">
                                          <p:val>
                                            <p:strVal val="1+#ppt_w/2"/>
                                          </p:val>
                                        </p:tav>
                                        <p:tav tm="100000">
                                          <p:val>
                                            <p:strVal val="#ppt_x"/>
                                          </p:val>
                                        </p:tav>
                                      </p:tavLst>
                                    </p:anim>
                                    <p:anim calcmode="lin" valueType="num">
                                      <p:cBhvr additive="base">
                                        <p:cTn id="89" dur="500" fill="hold"/>
                                        <p:tgtEl>
                                          <p:spTgt spid="44036"/>
                                        </p:tgtEl>
                                        <p:attrNameLst>
                                          <p:attrName>ppt_y</p:attrName>
                                        </p:attrNameLst>
                                      </p:cBhvr>
                                      <p:tavLst>
                                        <p:tav tm="0">
                                          <p:val>
                                            <p:strVal val="0-#ppt_h/2"/>
                                          </p:val>
                                        </p:tav>
                                        <p:tav tm="100000">
                                          <p:val>
                                            <p:strVal val="#ppt_y"/>
                                          </p:val>
                                        </p:tav>
                                      </p:tavLst>
                                    </p:anim>
                                  </p:childTnLst>
                                </p:cTn>
                              </p:par>
                            </p:childTnLst>
                          </p:cTn>
                        </p:par>
                        <p:par>
                          <p:cTn id="90" fill="hold" nodeType="afterGroup">
                            <p:stCondLst>
                              <p:cond delay="2500"/>
                            </p:stCondLst>
                            <p:childTnLst>
                              <p:par>
                                <p:cTn id="91" presetID="2" presetClass="entr" presetSubtype="3" fill="hold" grpId="0" nodeType="afterEffect">
                                  <p:stCondLst>
                                    <p:cond delay="0"/>
                                  </p:stCondLst>
                                  <p:childTnLst>
                                    <p:set>
                                      <p:cBhvr>
                                        <p:cTn id="92" dur="1" fill="hold">
                                          <p:stCondLst>
                                            <p:cond delay="0"/>
                                          </p:stCondLst>
                                        </p:cTn>
                                        <p:tgtEl>
                                          <p:spTgt spid="44049"/>
                                        </p:tgtEl>
                                        <p:attrNameLst>
                                          <p:attrName>style.visibility</p:attrName>
                                        </p:attrNameLst>
                                      </p:cBhvr>
                                      <p:to>
                                        <p:strVal val="visible"/>
                                      </p:to>
                                    </p:set>
                                    <p:anim calcmode="lin" valueType="num">
                                      <p:cBhvr additive="base">
                                        <p:cTn id="93" dur="500" fill="hold"/>
                                        <p:tgtEl>
                                          <p:spTgt spid="44049"/>
                                        </p:tgtEl>
                                        <p:attrNameLst>
                                          <p:attrName>ppt_x</p:attrName>
                                        </p:attrNameLst>
                                      </p:cBhvr>
                                      <p:tavLst>
                                        <p:tav tm="0">
                                          <p:val>
                                            <p:strVal val="1+#ppt_w/2"/>
                                          </p:val>
                                        </p:tav>
                                        <p:tav tm="100000">
                                          <p:val>
                                            <p:strVal val="#ppt_x"/>
                                          </p:val>
                                        </p:tav>
                                      </p:tavLst>
                                    </p:anim>
                                    <p:anim calcmode="lin" valueType="num">
                                      <p:cBhvr additive="base">
                                        <p:cTn id="94" dur="500" fill="hold"/>
                                        <p:tgtEl>
                                          <p:spTgt spid="44049"/>
                                        </p:tgtEl>
                                        <p:attrNameLst>
                                          <p:attrName>ppt_y</p:attrName>
                                        </p:attrNameLst>
                                      </p:cBhvr>
                                      <p:tavLst>
                                        <p:tav tm="0">
                                          <p:val>
                                            <p:strVal val="0-#ppt_h/2"/>
                                          </p:val>
                                        </p:tav>
                                        <p:tav tm="100000">
                                          <p:val>
                                            <p:strVal val="#ppt_y"/>
                                          </p:val>
                                        </p:tav>
                                      </p:tavLst>
                                    </p:anim>
                                  </p:childTnLst>
                                </p:cTn>
                              </p:par>
                            </p:childTnLst>
                          </p:cTn>
                        </p:par>
                        <p:par>
                          <p:cTn id="95" fill="hold" nodeType="afterGroup">
                            <p:stCondLst>
                              <p:cond delay="3000"/>
                            </p:stCondLst>
                            <p:childTnLst>
                              <p:par>
                                <p:cTn id="96" presetID="2" presetClass="entr" presetSubtype="3" fill="hold" grpId="0" nodeType="afterEffect">
                                  <p:stCondLst>
                                    <p:cond delay="0"/>
                                  </p:stCondLst>
                                  <p:childTnLst>
                                    <p:set>
                                      <p:cBhvr>
                                        <p:cTn id="97" dur="1" fill="hold">
                                          <p:stCondLst>
                                            <p:cond delay="0"/>
                                          </p:stCondLst>
                                        </p:cTn>
                                        <p:tgtEl>
                                          <p:spTgt spid="44037"/>
                                        </p:tgtEl>
                                        <p:attrNameLst>
                                          <p:attrName>style.visibility</p:attrName>
                                        </p:attrNameLst>
                                      </p:cBhvr>
                                      <p:to>
                                        <p:strVal val="visible"/>
                                      </p:to>
                                    </p:set>
                                    <p:anim calcmode="lin" valueType="num">
                                      <p:cBhvr additive="base">
                                        <p:cTn id="98" dur="500" fill="hold"/>
                                        <p:tgtEl>
                                          <p:spTgt spid="44037"/>
                                        </p:tgtEl>
                                        <p:attrNameLst>
                                          <p:attrName>ppt_x</p:attrName>
                                        </p:attrNameLst>
                                      </p:cBhvr>
                                      <p:tavLst>
                                        <p:tav tm="0">
                                          <p:val>
                                            <p:strVal val="1+#ppt_w/2"/>
                                          </p:val>
                                        </p:tav>
                                        <p:tav tm="100000">
                                          <p:val>
                                            <p:strVal val="#ppt_x"/>
                                          </p:val>
                                        </p:tav>
                                      </p:tavLst>
                                    </p:anim>
                                    <p:anim calcmode="lin" valueType="num">
                                      <p:cBhvr additive="base">
                                        <p:cTn id="99" dur="500" fill="hold"/>
                                        <p:tgtEl>
                                          <p:spTgt spid="44037"/>
                                        </p:tgtEl>
                                        <p:attrNameLst>
                                          <p:attrName>ppt_y</p:attrName>
                                        </p:attrNameLst>
                                      </p:cBhvr>
                                      <p:tavLst>
                                        <p:tav tm="0">
                                          <p:val>
                                            <p:strVal val="0-#ppt_h/2"/>
                                          </p:val>
                                        </p:tav>
                                        <p:tav tm="100000">
                                          <p:val>
                                            <p:strVal val="#ppt_y"/>
                                          </p:val>
                                        </p:tav>
                                      </p:tavLst>
                                    </p:anim>
                                  </p:childTnLst>
                                </p:cTn>
                              </p:par>
                            </p:childTnLst>
                          </p:cTn>
                        </p:par>
                        <p:par>
                          <p:cTn id="100" fill="hold" nodeType="afterGroup">
                            <p:stCondLst>
                              <p:cond delay="3500"/>
                            </p:stCondLst>
                            <p:childTnLst>
                              <p:par>
                                <p:cTn id="101" presetID="2" presetClass="entr" presetSubtype="3" fill="hold" grpId="0" nodeType="afterEffect">
                                  <p:stCondLst>
                                    <p:cond delay="0"/>
                                  </p:stCondLst>
                                  <p:childTnLst>
                                    <p:set>
                                      <p:cBhvr>
                                        <p:cTn id="102" dur="1" fill="hold">
                                          <p:stCondLst>
                                            <p:cond delay="0"/>
                                          </p:stCondLst>
                                        </p:cTn>
                                        <p:tgtEl>
                                          <p:spTgt spid="44050"/>
                                        </p:tgtEl>
                                        <p:attrNameLst>
                                          <p:attrName>style.visibility</p:attrName>
                                        </p:attrNameLst>
                                      </p:cBhvr>
                                      <p:to>
                                        <p:strVal val="visible"/>
                                      </p:to>
                                    </p:set>
                                    <p:anim calcmode="lin" valueType="num">
                                      <p:cBhvr additive="base">
                                        <p:cTn id="103" dur="500" fill="hold"/>
                                        <p:tgtEl>
                                          <p:spTgt spid="44050"/>
                                        </p:tgtEl>
                                        <p:attrNameLst>
                                          <p:attrName>ppt_x</p:attrName>
                                        </p:attrNameLst>
                                      </p:cBhvr>
                                      <p:tavLst>
                                        <p:tav tm="0">
                                          <p:val>
                                            <p:strVal val="1+#ppt_w/2"/>
                                          </p:val>
                                        </p:tav>
                                        <p:tav tm="100000">
                                          <p:val>
                                            <p:strVal val="#ppt_x"/>
                                          </p:val>
                                        </p:tav>
                                      </p:tavLst>
                                    </p:anim>
                                    <p:anim calcmode="lin" valueType="num">
                                      <p:cBhvr additive="base">
                                        <p:cTn id="104" dur="500" fill="hold"/>
                                        <p:tgtEl>
                                          <p:spTgt spid="44050"/>
                                        </p:tgtEl>
                                        <p:attrNameLst>
                                          <p:attrName>ppt_y</p:attrName>
                                        </p:attrNameLst>
                                      </p:cBhvr>
                                      <p:tavLst>
                                        <p:tav tm="0">
                                          <p:val>
                                            <p:strVal val="0-#ppt_h/2"/>
                                          </p:val>
                                        </p:tav>
                                        <p:tav tm="100000">
                                          <p:val>
                                            <p:strVal val="#ppt_y"/>
                                          </p:val>
                                        </p:tav>
                                      </p:tavLst>
                                    </p:anim>
                                  </p:childTnLst>
                                </p:cTn>
                              </p:par>
                            </p:childTnLst>
                          </p:cTn>
                        </p:par>
                        <p:par>
                          <p:cTn id="105" fill="hold" nodeType="afterGroup">
                            <p:stCondLst>
                              <p:cond delay="4000"/>
                            </p:stCondLst>
                            <p:childTnLst>
                              <p:par>
                                <p:cTn id="106" presetID="2" presetClass="entr" presetSubtype="3" fill="hold" grpId="0" nodeType="afterEffect">
                                  <p:stCondLst>
                                    <p:cond delay="0"/>
                                  </p:stCondLst>
                                  <p:childTnLst>
                                    <p:set>
                                      <p:cBhvr>
                                        <p:cTn id="107" dur="1" fill="hold">
                                          <p:stCondLst>
                                            <p:cond delay="0"/>
                                          </p:stCondLst>
                                        </p:cTn>
                                        <p:tgtEl>
                                          <p:spTgt spid="44038"/>
                                        </p:tgtEl>
                                        <p:attrNameLst>
                                          <p:attrName>style.visibility</p:attrName>
                                        </p:attrNameLst>
                                      </p:cBhvr>
                                      <p:to>
                                        <p:strVal val="visible"/>
                                      </p:to>
                                    </p:set>
                                    <p:anim calcmode="lin" valueType="num">
                                      <p:cBhvr additive="base">
                                        <p:cTn id="108" dur="500" fill="hold"/>
                                        <p:tgtEl>
                                          <p:spTgt spid="44038"/>
                                        </p:tgtEl>
                                        <p:attrNameLst>
                                          <p:attrName>ppt_x</p:attrName>
                                        </p:attrNameLst>
                                      </p:cBhvr>
                                      <p:tavLst>
                                        <p:tav tm="0">
                                          <p:val>
                                            <p:strVal val="1+#ppt_w/2"/>
                                          </p:val>
                                        </p:tav>
                                        <p:tav tm="100000">
                                          <p:val>
                                            <p:strVal val="#ppt_x"/>
                                          </p:val>
                                        </p:tav>
                                      </p:tavLst>
                                    </p:anim>
                                    <p:anim calcmode="lin" valueType="num">
                                      <p:cBhvr additive="base">
                                        <p:cTn id="109" dur="500" fill="hold"/>
                                        <p:tgtEl>
                                          <p:spTgt spid="44038"/>
                                        </p:tgtEl>
                                        <p:attrNameLst>
                                          <p:attrName>ppt_y</p:attrName>
                                        </p:attrNameLst>
                                      </p:cBhvr>
                                      <p:tavLst>
                                        <p:tav tm="0">
                                          <p:val>
                                            <p:strVal val="0-#ppt_h/2"/>
                                          </p:val>
                                        </p:tav>
                                        <p:tav tm="100000">
                                          <p:val>
                                            <p:strVal val="#ppt_y"/>
                                          </p:val>
                                        </p:tav>
                                      </p:tavLst>
                                    </p:anim>
                                  </p:childTnLst>
                                </p:cTn>
                              </p:par>
                            </p:childTnLst>
                          </p:cTn>
                        </p:par>
                        <p:par>
                          <p:cTn id="110" fill="hold" nodeType="afterGroup">
                            <p:stCondLst>
                              <p:cond delay="4500"/>
                            </p:stCondLst>
                            <p:childTnLst>
                              <p:par>
                                <p:cTn id="111" presetID="2" presetClass="entr" presetSubtype="3" fill="hold" grpId="0" nodeType="afterEffect">
                                  <p:stCondLst>
                                    <p:cond delay="0"/>
                                  </p:stCondLst>
                                  <p:childTnLst>
                                    <p:set>
                                      <p:cBhvr>
                                        <p:cTn id="112" dur="1" fill="hold">
                                          <p:stCondLst>
                                            <p:cond delay="0"/>
                                          </p:stCondLst>
                                        </p:cTn>
                                        <p:tgtEl>
                                          <p:spTgt spid="44056"/>
                                        </p:tgtEl>
                                        <p:attrNameLst>
                                          <p:attrName>style.visibility</p:attrName>
                                        </p:attrNameLst>
                                      </p:cBhvr>
                                      <p:to>
                                        <p:strVal val="visible"/>
                                      </p:to>
                                    </p:set>
                                    <p:anim calcmode="lin" valueType="num">
                                      <p:cBhvr additive="base">
                                        <p:cTn id="113" dur="500" fill="hold"/>
                                        <p:tgtEl>
                                          <p:spTgt spid="44056"/>
                                        </p:tgtEl>
                                        <p:attrNameLst>
                                          <p:attrName>ppt_x</p:attrName>
                                        </p:attrNameLst>
                                      </p:cBhvr>
                                      <p:tavLst>
                                        <p:tav tm="0">
                                          <p:val>
                                            <p:strVal val="1+#ppt_w/2"/>
                                          </p:val>
                                        </p:tav>
                                        <p:tav tm="100000">
                                          <p:val>
                                            <p:strVal val="#ppt_x"/>
                                          </p:val>
                                        </p:tav>
                                      </p:tavLst>
                                    </p:anim>
                                    <p:anim calcmode="lin" valueType="num">
                                      <p:cBhvr additive="base">
                                        <p:cTn id="114" dur="500" fill="hold"/>
                                        <p:tgtEl>
                                          <p:spTgt spid="44056"/>
                                        </p:tgtEl>
                                        <p:attrNameLst>
                                          <p:attrName>ppt_y</p:attrName>
                                        </p:attrNameLst>
                                      </p:cBhvr>
                                      <p:tavLst>
                                        <p:tav tm="0">
                                          <p:val>
                                            <p:strVal val="0-#ppt_h/2"/>
                                          </p:val>
                                        </p:tav>
                                        <p:tav tm="100000">
                                          <p:val>
                                            <p:strVal val="#ppt_y"/>
                                          </p:val>
                                        </p:tav>
                                      </p:tavLst>
                                    </p:anim>
                                  </p:childTnLst>
                                </p:cTn>
                              </p:par>
                            </p:childTnLst>
                          </p:cTn>
                        </p:par>
                        <p:par>
                          <p:cTn id="115" fill="hold" nodeType="afterGroup">
                            <p:stCondLst>
                              <p:cond delay="5000"/>
                            </p:stCondLst>
                            <p:childTnLst>
                              <p:par>
                                <p:cTn id="116" presetID="2" presetClass="entr" presetSubtype="3" fill="hold" grpId="0" nodeType="afterEffect">
                                  <p:stCondLst>
                                    <p:cond delay="0"/>
                                  </p:stCondLst>
                                  <p:childTnLst>
                                    <p:set>
                                      <p:cBhvr>
                                        <p:cTn id="117" dur="1" fill="hold">
                                          <p:stCondLst>
                                            <p:cond delay="0"/>
                                          </p:stCondLst>
                                        </p:cTn>
                                        <p:tgtEl>
                                          <p:spTgt spid="44039"/>
                                        </p:tgtEl>
                                        <p:attrNameLst>
                                          <p:attrName>style.visibility</p:attrName>
                                        </p:attrNameLst>
                                      </p:cBhvr>
                                      <p:to>
                                        <p:strVal val="visible"/>
                                      </p:to>
                                    </p:set>
                                    <p:anim calcmode="lin" valueType="num">
                                      <p:cBhvr additive="base">
                                        <p:cTn id="118" dur="500" fill="hold"/>
                                        <p:tgtEl>
                                          <p:spTgt spid="44039"/>
                                        </p:tgtEl>
                                        <p:attrNameLst>
                                          <p:attrName>ppt_x</p:attrName>
                                        </p:attrNameLst>
                                      </p:cBhvr>
                                      <p:tavLst>
                                        <p:tav tm="0">
                                          <p:val>
                                            <p:strVal val="1+#ppt_w/2"/>
                                          </p:val>
                                        </p:tav>
                                        <p:tav tm="100000">
                                          <p:val>
                                            <p:strVal val="#ppt_x"/>
                                          </p:val>
                                        </p:tav>
                                      </p:tavLst>
                                    </p:anim>
                                    <p:anim calcmode="lin" valueType="num">
                                      <p:cBhvr additive="base">
                                        <p:cTn id="119" dur="500" fill="hold"/>
                                        <p:tgtEl>
                                          <p:spTgt spid="44039"/>
                                        </p:tgtEl>
                                        <p:attrNameLst>
                                          <p:attrName>ppt_y</p:attrName>
                                        </p:attrNameLst>
                                      </p:cBhvr>
                                      <p:tavLst>
                                        <p:tav tm="0">
                                          <p:val>
                                            <p:strVal val="0-#ppt_h/2"/>
                                          </p:val>
                                        </p:tav>
                                        <p:tav tm="100000">
                                          <p:val>
                                            <p:strVal val="#ppt_y"/>
                                          </p:val>
                                        </p:tav>
                                      </p:tavLst>
                                    </p:anim>
                                  </p:childTnLst>
                                </p:cTn>
                              </p:par>
                            </p:childTnLst>
                          </p:cTn>
                        </p:par>
                        <p:par>
                          <p:cTn id="120" fill="hold" nodeType="afterGroup">
                            <p:stCondLst>
                              <p:cond delay="5500"/>
                            </p:stCondLst>
                            <p:childTnLst>
                              <p:par>
                                <p:cTn id="121" presetID="2" presetClass="entr" presetSubtype="3" fill="hold" grpId="0" nodeType="afterEffect">
                                  <p:stCondLst>
                                    <p:cond delay="0"/>
                                  </p:stCondLst>
                                  <p:childTnLst>
                                    <p:set>
                                      <p:cBhvr>
                                        <p:cTn id="122" dur="1" fill="hold">
                                          <p:stCondLst>
                                            <p:cond delay="0"/>
                                          </p:stCondLst>
                                        </p:cTn>
                                        <p:tgtEl>
                                          <p:spTgt spid="44051"/>
                                        </p:tgtEl>
                                        <p:attrNameLst>
                                          <p:attrName>style.visibility</p:attrName>
                                        </p:attrNameLst>
                                      </p:cBhvr>
                                      <p:to>
                                        <p:strVal val="visible"/>
                                      </p:to>
                                    </p:set>
                                    <p:anim calcmode="lin" valueType="num">
                                      <p:cBhvr additive="base">
                                        <p:cTn id="123" dur="500" fill="hold"/>
                                        <p:tgtEl>
                                          <p:spTgt spid="44051"/>
                                        </p:tgtEl>
                                        <p:attrNameLst>
                                          <p:attrName>ppt_x</p:attrName>
                                        </p:attrNameLst>
                                      </p:cBhvr>
                                      <p:tavLst>
                                        <p:tav tm="0">
                                          <p:val>
                                            <p:strVal val="1+#ppt_w/2"/>
                                          </p:val>
                                        </p:tav>
                                        <p:tav tm="100000">
                                          <p:val>
                                            <p:strVal val="#ppt_x"/>
                                          </p:val>
                                        </p:tav>
                                      </p:tavLst>
                                    </p:anim>
                                    <p:anim calcmode="lin" valueType="num">
                                      <p:cBhvr additive="base">
                                        <p:cTn id="124" dur="500" fill="hold"/>
                                        <p:tgtEl>
                                          <p:spTgt spid="44051"/>
                                        </p:tgtEl>
                                        <p:attrNameLst>
                                          <p:attrName>ppt_y</p:attrName>
                                        </p:attrNameLst>
                                      </p:cBhvr>
                                      <p:tavLst>
                                        <p:tav tm="0">
                                          <p:val>
                                            <p:strVal val="0-#ppt_h/2"/>
                                          </p:val>
                                        </p:tav>
                                        <p:tav tm="100000">
                                          <p:val>
                                            <p:strVal val="#ppt_y"/>
                                          </p:val>
                                        </p:tav>
                                      </p:tavLst>
                                    </p:anim>
                                  </p:childTnLst>
                                </p:cTn>
                              </p:par>
                            </p:childTnLst>
                          </p:cTn>
                        </p:par>
                        <p:par>
                          <p:cTn id="125" fill="hold" nodeType="afterGroup">
                            <p:stCondLst>
                              <p:cond delay="6000"/>
                            </p:stCondLst>
                            <p:childTnLst>
                              <p:par>
                                <p:cTn id="126" presetID="2" presetClass="entr" presetSubtype="3" fill="hold" grpId="0" nodeType="afterEffect">
                                  <p:stCondLst>
                                    <p:cond delay="0"/>
                                  </p:stCondLst>
                                  <p:childTnLst>
                                    <p:set>
                                      <p:cBhvr>
                                        <p:cTn id="127" dur="1" fill="hold">
                                          <p:stCondLst>
                                            <p:cond delay="0"/>
                                          </p:stCondLst>
                                        </p:cTn>
                                        <p:tgtEl>
                                          <p:spTgt spid="44040"/>
                                        </p:tgtEl>
                                        <p:attrNameLst>
                                          <p:attrName>style.visibility</p:attrName>
                                        </p:attrNameLst>
                                      </p:cBhvr>
                                      <p:to>
                                        <p:strVal val="visible"/>
                                      </p:to>
                                    </p:set>
                                    <p:anim calcmode="lin" valueType="num">
                                      <p:cBhvr additive="base">
                                        <p:cTn id="128" dur="500" fill="hold"/>
                                        <p:tgtEl>
                                          <p:spTgt spid="44040"/>
                                        </p:tgtEl>
                                        <p:attrNameLst>
                                          <p:attrName>ppt_x</p:attrName>
                                        </p:attrNameLst>
                                      </p:cBhvr>
                                      <p:tavLst>
                                        <p:tav tm="0">
                                          <p:val>
                                            <p:strVal val="1+#ppt_w/2"/>
                                          </p:val>
                                        </p:tav>
                                        <p:tav tm="100000">
                                          <p:val>
                                            <p:strVal val="#ppt_x"/>
                                          </p:val>
                                        </p:tav>
                                      </p:tavLst>
                                    </p:anim>
                                    <p:anim calcmode="lin" valueType="num">
                                      <p:cBhvr additive="base">
                                        <p:cTn id="129" dur="500" fill="hold"/>
                                        <p:tgtEl>
                                          <p:spTgt spid="44040"/>
                                        </p:tgtEl>
                                        <p:attrNameLst>
                                          <p:attrName>ppt_y</p:attrName>
                                        </p:attrNameLst>
                                      </p:cBhvr>
                                      <p:tavLst>
                                        <p:tav tm="0">
                                          <p:val>
                                            <p:strVal val="0-#ppt_h/2"/>
                                          </p:val>
                                        </p:tav>
                                        <p:tav tm="100000">
                                          <p:val>
                                            <p:strVal val="#ppt_y"/>
                                          </p:val>
                                        </p:tav>
                                      </p:tavLst>
                                    </p:anim>
                                  </p:childTnLst>
                                </p:cTn>
                              </p:par>
                            </p:childTnLst>
                          </p:cTn>
                        </p:par>
                        <p:par>
                          <p:cTn id="130" fill="hold" nodeType="afterGroup">
                            <p:stCondLst>
                              <p:cond delay="6500"/>
                            </p:stCondLst>
                            <p:childTnLst>
                              <p:par>
                                <p:cTn id="131" presetID="2" presetClass="entr" presetSubtype="3" fill="hold" grpId="0" nodeType="afterEffect">
                                  <p:stCondLst>
                                    <p:cond delay="0"/>
                                  </p:stCondLst>
                                  <p:childTnLst>
                                    <p:set>
                                      <p:cBhvr>
                                        <p:cTn id="132" dur="1" fill="hold">
                                          <p:stCondLst>
                                            <p:cond delay="0"/>
                                          </p:stCondLst>
                                        </p:cTn>
                                        <p:tgtEl>
                                          <p:spTgt spid="44052"/>
                                        </p:tgtEl>
                                        <p:attrNameLst>
                                          <p:attrName>style.visibility</p:attrName>
                                        </p:attrNameLst>
                                      </p:cBhvr>
                                      <p:to>
                                        <p:strVal val="visible"/>
                                      </p:to>
                                    </p:set>
                                    <p:anim calcmode="lin" valueType="num">
                                      <p:cBhvr additive="base">
                                        <p:cTn id="133" dur="500" fill="hold"/>
                                        <p:tgtEl>
                                          <p:spTgt spid="44052"/>
                                        </p:tgtEl>
                                        <p:attrNameLst>
                                          <p:attrName>ppt_x</p:attrName>
                                        </p:attrNameLst>
                                      </p:cBhvr>
                                      <p:tavLst>
                                        <p:tav tm="0">
                                          <p:val>
                                            <p:strVal val="1+#ppt_w/2"/>
                                          </p:val>
                                        </p:tav>
                                        <p:tav tm="100000">
                                          <p:val>
                                            <p:strVal val="#ppt_x"/>
                                          </p:val>
                                        </p:tav>
                                      </p:tavLst>
                                    </p:anim>
                                    <p:anim calcmode="lin" valueType="num">
                                      <p:cBhvr additive="base">
                                        <p:cTn id="134" dur="500" fill="hold"/>
                                        <p:tgtEl>
                                          <p:spTgt spid="44052"/>
                                        </p:tgtEl>
                                        <p:attrNameLst>
                                          <p:attrName>ppt_y</p:attrName>
                                        </p:attrNameLst>
                                      </p:cBhvr>
                                      <p:tavLst>
                                        <p:tav tm="0">
                                          <p:val>
                                            <p:strVal val="0-#ppt_h/2"/>
                                          </p:val>
                                        </p:tav>
                                        <p:tav tm="100000">
                                          <p:val>
                                            <p:strVal val="#ppt_y"/>
                                          </p:val>
                                        </p:tav>
                                      </p:tavLst>
                                    </p:anim>
                                  </p:childTnLst>
                                </p:cTn>
                              </p:par>
                            </p:childTnLst>
                          </p:cTn>
                        </p:par>
                        <p:par>
                          <p:cTn id="135" fill="hold" nodeType="afterGroup">
                            <p:stCondLst>
                              <p:cond delay="7000"/>
                            </p:stCondLst>
                            <p:childTnLst>
                              <p:par>
                                <p:cTn id="136" presetID="2" presetClass="entr" presetSubtype="3" fill="hold" grpId="0" nodeType="afterEffect">
                                  <p:stCondLst>
                                    <p:cond delay="0"/>
                                  </p:stCondLst>
                                  <p:childTnLst>
                                    <p:set>
                                      <p:cBhvr>
                                        <p:cTn id="137" dur="1" fill="hold">
                                          <p:stCondLst>
                                            <p:cond delay="0"/>
                                          </p:stCondLst>
                                        </p:cTn>
                                        <p:tgtEl>
                                          <p:spTgt spid="44046"/>
                                        </p:tgtEl>
                                        <p:attrNameLst>
                                          <p:attrName>style.visibility</p:attrName>
                                        </p:attrNameLst>
                                      </p:cBhvr>
                                      <p:to>
                                        <p:strVal val="visible"/>
                                      </p:to>
                                    </p:set>
                                    <p:anim calcmode="lin" valueType="num">
                                      <p:cBhvr additive="base">
                                        <p:cTn id="138" dur="500" fill="hold"/>
                                        <p:tgtEl>
                                          <p:spTgt spid="44046"/>
                                        </p:tgtEl>
                                        <p:attrNameLst>
                                          <p:attrName>ppt_x</p:attrName>
                                        </p:attrNameLst>
                                      </p:cBhvr>
                                      <p:tavLst>
                                        <p:tav tm="0">
                                          <p:val>
                                            <p:strVal val="1+#ppt_w/2"/>
                                          </p:val>
                                        </p:tav>
                                        <p:tav tm="100000">
                                          <p:val>
                                            <p:strVal val="#ppt_x"/>
                                          </p:val>
                                        </p:tav>
                                      </p:tavLst>
                                    </p:anim>
                                    <p:anim calcmode="lin" valueType="num">
                                      <p:cBhvr additive="base">
                                        <p:cTn id="139" dur="500" fill="hold"/>
                                        <p:tgtEl>
                                          <p:spTgt spid="440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P spid="44037" grpId="0" autoUpdateAnimBg="0"/>
      <p:bldP spid="44038" grpId="0" autoUpdateAnimBg="0"/>
      <p:bldP spid="44039" grpId="0" autoUpdateAnimBg="0"/>
      <p:bldP spid="44040" grpId="0" autoUpdateAnimBg="0"/>
      <p:bldP spid="44041" grpId="0" autoUpdateAnimBg="0"/>
      <p:bldP spid="44042" grpId="0" autoUpdateAnimBg="0"/>
      <p:bldP spid="44043" grpId="0" autoUpdateAnimBg="0"/>
      <p:bldP spid="44044" grpId="0" autoUpdateAnimBg="0"/>
      <p:bldP spid="44045" grpId="0" autoUpdateAnimBg="0"/>
      <p:bldP spid="44046" grpId="0" autoUpdateAnimBg="0"/>
      <p:bldP spid="44047" grpId="0" animBg="1"/>
      <p:bldP spid="44048" grpId="0" animBg="1"/>
      <p:bldP spid="44049" grpId="0" animBg="1"/>
      <p:bldP spid="44050" grpId="0" animBg="1"/>
      <p:bldP spid="44051" grpId="0" animBg="1"/>
      <p:bldP spid="44052" grpId="0" animBg="1"/>
      <p:bldP spid="44054" grpId="0" animBg="1"/>
      <p:bldP spid="44055" grpId="0" animBg="1"/>
      <p:bldP spid="44056" grpId="0" animBg="1"/>
      <p:bldP spid="44057" grpId="0" animBg="1" autoUpdateAnimBg="0"/>
      <p:bldP spid="44058" grpId="0" animBg="1" autoUpdateAnimBg="0"/>
      <p:bldP spid="44059" grpId="0" animBg="1"/>
      <p:bldP spid="44060" grpId="0" animBg="1"/>
      <p:bldP spid="44061" grpId="0" animBg="1" autoUpdateAnimBg="0"/>
      <p:bldP spid="4406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b="1" dirty="0"/>
              <a:t>Death rattle</a:t>
            </a:r>
          </a:p>
        </p:txBody>
      </p:sp>
      <p:sp>
        <p:nvSpPr>
          <p:cNvPr id="16387" name="Rectangle 3"/>
          <p:cNvSpPr>
            <a:spLocks noGrp="1" noRot="1" noChangeArrowheads="1"/>
          </p:cNvSpPr>
          <p:nvPr>
            <p:ph type="body" sz="half" idx="1"/>
          </p:nvPr>
        </p:nvSpPr>
        <p:spPr>
          <a:xfrm>
            <a:off x="301625" y="1447800"/>
            <a:ext cx="8537575" cy="4876800"/>
          </a:xfrm>
        </p:spPr>
        <p:txBody>
          <a:bodyPr>
            <a:normAutofit/>
          </a:bodyPr>
          <a:lstStyle/>
          <a:p>
            <a:pPr>
              <a:lnSpc>
                <a:spcPct val="90000"/>
              </a:lnSpc>
            </a:pPr>
            <a:r>
              <a:rPr lang="en-US" dirty="0" smtClean="0"/>
              <a:t>Causes</a:t>
            </a:r>
          </a:p>
          <a:p>
            <a:pPr lvl="1">
              <a:lnSpc>
                <a:spcPct val="90000"/>
              </a:lnSpc>
            </a:pPr>
            <a:r>
              <a:rPr lang="en-US" sz="2400" dirty="0"/>
              <a:t>S</a:t>
            </a:r>
            <a:r>
              <a:rPr lang="en-US" sz="2400" dirty="0" smtClean="0"/>
              <a:t>ecretions </a:t>
            </a:r>
            <a:r>
              <a:rPr lang="en-US" sz="2400" dirty="0"/>
              <a:t>in the </a:t>
            </a:r>
            <a:r>
              <a:rPr lang="en-US" sz="2400" dirty="0" smtClean="0"/>
              <a:t>airway </a:t>
            </a:r>
          </a:p>
          <a:p>
            <a:pPr lvl="1">
              <a:lnSpc>
                <a:spcPct val="90000"/>
              </a:lnSpc>
            </a:pPr>
            <a:r>
              <a:rPr lang="en-US" sz="2400" dirty="0" smtClean="0"/>
              <a:t>Too weak </a:t>
            </a:r>
            <a:r>
              <a:rPr lang="en-US" sz="2400" dirty="0"/>
              <a:t>to </a:t>
            </a:r>
            <a:r>
              <a:rPr lang="en-US" sz="2400" dirty="0" smtClean="0"/>
              <a:t>move or cough</a:t>
            </a:r>
          </a:p>
          <a:p>
            <a:pPr lvl="1">
              <a:lnSpc>
                <a:spcPct val="90000"/>
              </a:lnSpc>
            </a:pPr>
            <a:r>
              <a:rPr lang="en-US" sz="2400" dirty="0" smtClean="0"/>
              <a:t>Lung fluid from heart failure or infections</a:t>
            </a:r>
          </a:p>
          <a:p>
            <a:pPr>
              <a:lnSpc>
                <a:spcPct val="90000"/>
              </a:lnSpc>
              <a:spcBef>
                <a:spcPts val="1200"/>
              </a:spcBef>
            </a:pPr>
            <a:r>
              <a:rPr lang="en-US" dirty="0" smtClean="0"/>
              <a:t>Bothers the family</a:t>
            </a:r>
          </a:p>
          <a:p>
            <a:pPr>
              <a:lnSpc>
                <a:spcPct val="90000"/>
              </a:lnSpc>
              <a:spcBef>
                <a:spcPts val="1200"/>
              </a:spcBef>
            </a:pPr>
            <a:r>
              <a:rPr lang="en-US" dirty="0" smtClean="0"/>
              <a:t>How to help</a:t>
            </a:r>
            <a:endParaRPr lang="en-US" dirty="0" smtClean="0"/>
          </a:p>
          <a:p>
            <a:pPr lvl="1">
              <a:lnSpc>
                <a:spcPct val="90000"/>
              </a:lnSpc>
            </a:pPr>
            <a:r>
              <a:rPr lang="en-US" sz="2400" dirty="0" err="1" smtClean="0"/>
              <a:t>Scopalamine</a:t>
            </a:r>
            <a:r>
              <a:rPr lang="en-US" sz="2400" dirty="0" smtClean="0"/>
              <a:t> </a:t>
            </a:r>
            <a:r>
              <a:rPr lang="en-US" sz="2400" dirty="0"/>
              <a:t>patches</a:t>
            </a:r>
          </a:p>
          <a:p>
            <a:pPr lvl="1">
              <a:lnSpc>
                <a:spcPct val="90000"/>
              </a:lnSpc>
            </a:pPr>
            <a:r>
              <a:rPr lang="en-US" sz="2400" dirty="0"/>
              <a:t>Atropine </a:t>
            </a:r>
            <a:r>
              <a:rPr lang="en-US" sz="2400" dirty="0" smtClean="0"/>
              <a:t>drops</a:t>
            </a:r>
          </a:p>
          <a:p>
            <a:pPr lvl="1">
              <a:lnSpc>
                <a:spcPct val="90000"/>
              </a:lnSpc>
            </a:pPr>
            <a:r>
              <a:rPr lang="en-US" sz="2400" dirty="0" smtClean="0"/>
              <a:t>Suction in severe cases only</a:t>
            </a:r>
            <a:endParaRPr lang="en-US" sz="2400" dirty="0"/>
          </a:p>
        </p:txBody>
      </p:sp>
      <p:pic>
        <p:nvPicPr>
          <p:cNvPr id="16389" name="Picture 5" descr="MPj03959120000[1]"/>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0941"/>
          <a:stretch/>
        </p:blipFill>
        <p:spPr>
          <a:xfrm>
            <a:off x="6310365" y="2362200"/>
            <a:ext cx="2376435" cy="3046615"/>
          </a:xfrm>
        </p:spPr>
      </p:pic>
      <p:sp>
        <p:nvSpPr>
          <p:cNvPr id="2" name="Footer Placeholder 1"/>
          <p:cNvSpPr>
            <a:spLocks noGrp="1"/>
          </p:cNvSpPr>
          <p:nvPr>
            <p:ph type="ftr" sz="quarter" idx="11"/>
          </p:nvPr>
        </p:nvSpPr>
        <p:spPr/>
        <p:txBody>
          <a:bodyPr/>
          <a:lstStyle/>
          <a:p>
            <a:r>
              <a:rPr lang="en-US" smtClean="0"/>
              <a:t>MGM/Adapted from EPEC</a:t>
            </a:r>
            <a:endParaRPr lang="en-US"/>
          </a:p>
        </p:txBody>
      </p:sp>
      <p:sp>
        <p:nvSpPr>
          <p:cNvPr id="7" name="Slide Number Placeholder 6"/>
          <p:cNvSpPr>
            <a:spLocks noGrp="1"/>
          </p:cNvSpPr>
          <p:nvPr>
            <p:ph type="sldNum" sz="quarter" idx="12"/>
          </p:nvPr>
        </p:nvSpPr>
        <p:spPr/>
        <p:txBody>
          <a:bodyPr/>
          <a:lstStyle/>
          <a:p>
            <a:fld id="{3CA210AA-B13F-40C0-B830-8B70A844CF1F}"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Death Occurs</a:t>
            </a:r>
            <a:endParaRPr lang="en-US" b="1" dirty="0"/>
          </a:p>
        </p:txBody>
      </p:sp>
      <p:sp>
        <p:nvSpPr>
          <p:cNvPr id="7" name="Content Placeholder 6"/>
          <p:cNvSpPr>
            <a:spLocks noGrp="1"/>
          </p:cNvSpPr>
          <p:nvPr>
            <p:ph idx="1"/>
          </p:nvPr>
        </p:nvSpPr>
        <p:spPr/>
        <p:txBody>
          <a:bodyPr>
            <a:normAutofit lnSpcReduction="10000"/>
          </a:bodyPr>
          <a:lstStyle/>
          <a:p>
            <a:r>
              <a:rPr lang="en-US" dirty="0" smtClean="0"/>
              <a:t>Signs – no </a:t>
            </a:r>
            <a:r>
              <a:rPr lang="en-US" dirty="0" smtClean="0"/>
              <a:t>breath or pulse</a:t>
            </a:r>
          </a:p>
          <a:p>
            <a:r>
              <a:rPr lang="en-US" dirty="0" smtClean="0"/>
              <a:t>A time to stop and take in what has happened</a:t>
            </a:r>
          </a:p>
          <a:p>
            <a:r>
              <a:rPr lang="en-US" dirty="0" smtClean="0"/>
              <a:t>When the family is </a:t>
            </a:r>
            <a:r>
              <a:rPr lang="en-US" dirty="0" smtClean="0"/>
              <a:t>ready</a:t>
            </a:r>
            <a:endParaRPr lang="en-US" dirty="0" smtClean="0"/>
          </a:p>
          <a:p>
            <a:pPr lvl="1"/>
            <a:r>
              <a:rPr lang="en-US" dirty="0" smtClean="0"/>
              <a:t>Call hospice</a:t>
            </a:r>
          </a:p>
          <a:p>
            <a:pPr lvl="1"/>
            <a:r>
              <a:rPr lang="en-US" dirty="0" smtClean="0"/>
              <a:t>Call 911 if hospice is not involved</a:t>
            </a:r>
          </a:p>
          <a:p>
            <a:pPr lvl="2"/>
            <a:r>
              <a:rPr lang="en-US" dirty="0" smtClean="0"/>
              <a:t>Tell operator the death was expected</a:t>
            </a:r>
          </a:p>
          <a:p>
            <a:pPr lvl="2"/>
            <a:r>
              <a:rPr lang="en-US" dirty="0" smtClean="0"/>
              <a:t>“No CPR” (there should be a POLST already)</a:t>
            </a:r>
          </a:p>
          <a:p>
            <a:pPr lvl="2"/>
            <a:r>
              <a:rPr lang="en-US" dirty="0" smtClean="0"/>
              <a:t>Which hospital or morgue the body will go to</a:t>
            </a:r>
          </a:p>
          <a:p>
            <a:pPr lvl="1"/>
            <a:r>
              <a:rPr lang="en-US" dirty="0" smtClean="0"/>
              <a:t>Dispose of medications, especially opioids</a:t>
            </a:r>
          </a:p>
          <a:p>
            <a:endParaRPr lang="en-US" dirty="0"/>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949068B0-D099-444E-8E06-3114E5EB816C}" type="slidenum">
              <a:rPr lang="en-US" smtClean="0"/>
              <a:pPr/>
              <a:t>19</a:t>
            </a:fld>
            <a:endParaRPr lang="en-US"/>
          </a:p>
        </p:txBody>
      </p:sp>
    </p:spTree>
    <p:extLst>
      <p:ext uri="{BB962C8B-B14F-4D97-AF65-F5344CB8AC3E}">
        <p14:creationId xmlns:p14="http://schemas.microsoft.com/office/powerpoint/2010/main" val="4007989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b="1" dirty="0"/>
              <a:t>Objectives</a:t>
            </a:r>
          </a:p>
        </p:txBody>
      </p:sp>
      <p:sp>
        <p:nvSpPr>
          <p:cNvPr id="5123" name="Rectangle 3"/>
          <p:cNvSpPr>
            <a:spLocks noGrp="1" noRot="1" noChangeArrowheads="1"/>
          </p:cNvSpPr>
          <p:nvPr>
            <p:ph type="body" sz="half" idx="1"/>
          </p:nvPr>
        </p:nvSpPr>
        <p:spPr/>
        <p:txBody>
          <a:bodyPr/>
          <a:lstStyle/>
          <a:p>
            <a:r>
              <a:rPr lang="en-US" sz="2800" dirty="0"/>
              <a:t>Describe symptoms seen in </a:t>
            </a:r>
            <a:r>
              <a:rPr lang="en-US" sz="2800" dirty="0" smtClean="0"/>
              <a:t>the final </a:t>
            </a:r>
            <a:r>
              <a:rPr lang="en-US" sz="2800" dirty="0"/>
              <a:t>hours of life</a:t>
            </a:r>
          </a:p>
          <a:p>
            <a:r>
              <a:rPr lang="en-US" sz="2800" dirty="0" smtClean="0"/>
              <a:t>Address some of the common myths about dying</a:t>
            </a:r>
          </a:p>
          <a:p>
            <a:r>
              <a:rPr lang="en-US" sz="2800" dirty="0" smtClean="0"/>
              <a:t>Explore the role of spiritual care as death approaches</a:t>
            </a:r>
            <a:endParaRPr lang="en-US" sz="2800" dirty="0"/>
          </a:p>
        </p:txBody>
      </p:sp>
      <p:pic>
        <p:nvPicPr>
          <p:cNvPr id="5126" name="Picture 6" descr="MPj0401484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3000" y="3963988"/>
            <a:ext cx="6781800" cy="2135187"/>
          </a:xfrm>
        </p:spPr>
      </p:pic>
      <p:sp>
        <p:nvSpPr>
          <p:cNvPr id="2" name="Footer Placeholder 1"/>
          <p:cNvSpPr>
            <a:spLocks noGrp="1"/>
          </p:cNvSpPr>
          <p:nvPr>
            <p:ph type="ftr" sz="quarter" idx="11"/>
          </p:nvPr>
        </p:nvSpPr>
        <p:spPr/>
        <p:txBody>
          <a:bodyPr/>
          <a:lstStyle/>
          <a:p>
            <a:r>
              <a:rPr lang="en-US" smtClean="0"/>
              <a:t>MGM/Adapted from EPEC</a:t>
            </a:r>
            <a:endParaRPr lang="en-US"/>
          </a:p>
        </p:txBody>
      </p:sp>
      <p:sp>
        <p:nvSpPr>
          <p:cNvPr id="7" name="Slide Number Placeholder 6"/>
          <p:cNvSpPr>
            <a:spLocks noGrp="1"/>
          </p:cNvSpPr>
          <p:nvPr>
            <p:ph type="sldNum" sz="quarter" idx="12"/>
          </p:nvPr>
        </p:nvSpPr>
        <p:spPr/>
        <p:txBody>
          <a:bodyPr/>
          <a:lstStyle/>
          <a:p>
            <a:fld id="{1329B841-FCA7-4252-8FB3-5B6C4820EF30}"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Stair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914400"/>
            <a:ext cx="91440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MGM/Adapted from EPEC</a:t>
            </a:r>
            <a:endParaRPr lang="en-US"/>
          </a:p>
        </p:txBody>
      </p:sp>
      <p:sp>
        <p:nvSpPr>
          <p:cNvPr id="5" name="Slide Number Placeholder 4"/>
          <p:cNvSpPr>
            <a:spLocks noGrp="1"/>
          </p:cNvSpPr>
          <p:nvPr>
            <p:ph type="sldNum" sz="quarter" idx="12"/>
          </p:nvPr>
        </p:nvSpPr>
        <p:spPr/>
        <p:txBody>
          <a:bodyPr/>
          <a:lstStyle/>
          <a:p>
            <a:fld id="{979C4FC5-CAD9-45E6-9083-37C757410F1B}" type="slidenum">
              <a:rPr lang="en-US"/>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b="1" dirty="0" smtClean="0"/>
              <a:t>How do you know it’s </a:t>
            </a:r>
            <a:br>
              <a:rPr lang="en-US" b="1" dirty="0" smtClean="0"/>
            </a:br>
            <a:r>
              <a:rPr lang="en-US" b="1" dirty="0" smtClean="0"/>
              <a:t>near the end?</a:t>
            </a:r>
            <a:endParaRPr lang="en-US" b="1" dirty="0"/>
          </a:p>
        </p:txBody>
      </p:sp>
      <p:sp>
        <p:nvSpPr>
          <p:cNvPr id="8" name="Content Placeholder 7"/>
          <p:cNvSpPr>
            <a:spLocks noGrp="1"/>
          </p:cNvSpPr>
          <p:nvPr>
            <p:ph idx="1"/>
          </p:nvPr>
        </p:nvSpPr>
        <p:spPr/>
        <p:txBody>
          <a:bodyPr>
            <a:normAutofit fontScale="92500" lnSpcReduction="20000"/>
          </a:bodyPr>
          <a:lstStyle/>
          <a:p>
            <a:r>
              <a:rPr lang="en-US" dirty="0" smtClean="0"/>
              <a:t>Tempo of illness</a:t>
            </a:r>
          </a:p>
          <a:p>
            <a:pPr lvl="1"/>
            <a:r>
              <a:rPr lang="en-US" dirty="0" smtClean="0"/>
              <a:t>Changes are noticeable from week-to-week </a:t>
            </a:r>
            <a:br>
              <a:rPr lang="en-US" dirty="0" smtClean="0"/>
            </a:br>
            <a:r>
              <a:rPr lang="en-US" dirty="0" smtClean="0"/>
              <a:t>or day-to-day</a:t>
            </a:r>
          </a:p>
          <a:p>
            <a:r>
              <a:rPr lang="en-US" dirty="0" smtClean="0"/>
              <a:t>Escalating symptoms</a:t>
            </a:r>
          </a:p>
          <a:p>
            <a:pPr lvl="1"/>
            <a:r>
              <a:rPr lang="en-US" dirty="0" smtClean="0"/>
              <a:t>Pain is increasing despite changes in medication</a:t>
            </a:r>
          </a:p>
          <a:p>
            <a:pPr lvl="1"/>
            <a:r>
              <a:rPr lang="en-US" dirty="0" smtClean="0"/>
              <a:t>Nausea, vomiting and breathlessness that keep the person in bed</a:t>
            </a:r>
          </a:p>
          <a:p>
            <a:r>
              <a:rPr lang="en-US" dirty="0" smtClean="0"/>
              <a:t>No food or fluid intake</a:t>
            </a:r>
          </a:p>
          <a:p>
            <a:r>
              <a:rPr lang="en-US" dirty="0" smtClean="0"/>
              <a:t>Sleeping most of the day and night</a:t>
            </a:r>
          </a:p>
          <a:p>
            <a:r>
              <a:rPr lang="en-US" dirty="0" smtClean="0"/>
              <a:t>The patient says “I’m ready, I’m close”</a:t>
            </a:r>
            <a:endParaRPr lang="en-US" dirty="0"/>
          </a:p>
        </p:txBody>
      </p:sp>
      <p:sp>
        <p:nvSpPr>
          <p:cNvPr id="5" name="Footer Placeholder 4"/>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43F7FFFE-C538-4E66-9DCF-038764BDB407}" type="slidenum">
              <a:rPr lang="en-US" smtClean="0"/>
              <a:pPr/>
              <a:t>3</a:t>
            </a:fld>
            <a:endParaRPr lang="en-US"/>
          </a:p>
        </p:txBody>
      </p:sp>
    </p:spTree>
    <p:extLst>
      <p:ext uri="{BB962C8B-B14F-4D97-AF65-F5344CB8AC3E}">
        <p14:creationId xmlns:p14="http://schemas.microsoft.com/office/powerpoint/2010/main" val="1990632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Autofit/>
          </a:bodyPr>
          <a:lstStyle/>
          <a:p>
            <a:r>
              <a:rPr lang="en-US" b="1" dirty="0"/>
              <a:t>What are the physiological changes?</a:t>
            </a:r>
          </a:p>
        </p:txBody>
      </p:sp>
      <p:sp>
        <p:nvSpPr>
          <p:cNvPr id="10243" name="Rectangle 3"/>
          <p:cNvSpPr>
            <a:spLocks noGrp="1" noRot="1" noChangeArrowheads="1"/>
          </p:cNvSpPr>
          <p:nvPr>
            <p:ph idx="1"/>
          </p:nvPr>
        </p:nvSpPr>
        <p:spPr>
          <a:xfrm>
            <a:off x="1066800" y="1874837"/>
            <a:ext cx="7620000" cy="4525963"/>
          </a:xfrm>
        </p:spPr>
        <p:txBody>
          <a:bodyPr/>
          <a:lstStyle/>
          <a:p>
            <a:pPr>
              <a:lnSpc>
                <a:spcPct val="90000"/>
              </a:lnSpc>
            </a:pPr>
            <a:r>
              <a:rPr lang="en-US" sz="2800" dirty="0" smtClean="0"/>
              <a:t>Pain</a:t>
            </a:r>
          </a:p>
          <a:p>
            <a:pPr>
              <a:lnSpc>
                <a:spcPct val="90000"/>
              </a:lnSpc>
            </a:pPr>
            <a:r>
              <a:rPr lang="en-US" sz="2800" dirty="0" smtClean="0"/>
              <a:t>Breathlessness</a:t>
            </a:r>
          </a:p>
          <a:p>
            <a:pPr>
              <a:lnSpc>
                <a:spcPct val="90000"/>
              </a:lnSpc>
            </a:pPr>
            <a:r>
              <a:rPr lang="en-US" sz="2800" dirty="0" smtClean="0"/>
              <a:t>Weakness</a:t>
            </a:r>
            <a:endParaRPr lang="en-US" sz="2800" dirty="0"/>
          </a:p>
          <a:p>
            <a:pPr>
              <a:lnSpc>
                <a:spcPct val="90000"/>
              </a:lnSpc>
            </a:pPr>
            <a:r>
              <a:rPr lang="en-US" sz="2800" dirty="0" smtClean="0"/>
              <a:t>Loss of appetite</a:t>
            </a:r>
          </a:p>
          <a:p>
            <a:pPr>
              <a:lnSpc>
                <a:spcPct val="90000"/>
              </a:lnSpc>
            </a:pPr>
            <a:r>
              <a:rPr lang="en-US" sz="2800" dirty="0" smtClean="0"/>
              <a:t>Altered heart, lung and kidney function</a:t>
            </a:r>
            <a:endParaRPr lang="en-US" sz="2800" dirty="0"/>
          </a:p>
          <a:p>
            <a:pPr>
              <a:lnSpc>
                <a:spcPct val="90000"/>
              </a:lnSpc>
            </a:pPr>
            <a:r>
              <a:rPr lang="en-US" sz="2800" dirty="0"/>
              <a:t>Loss of thirst</a:t>
            </a:r>
          </a:p>
          <a:p>
            <a:pPr>
              <a:lnSpc>
                <a:spcPct val="90000"/>
              </a:lnSpc>
            </a:pPr>
            <a:r>
              <a:rPr lang="en-US" sz="2800" dirty="0" smtClean="0"/>
              <a:t>Delirium</a:t>
            </a:r>
          </a:p>
          <a:p>
            <a:pPr>
              <a:lnSpc>
                <a:spcPct val="90000"/>
              </a:lnSpc>
            </a:pPr>
            <a:r>
              <a:rPr lang="en-US" sz="2800" dirty="0" smtClean="0"/>
              <a:t>Death rattle</a:t>
            </a:r>
            <a:endParaRPr lang="en-US" sz="2800"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D43E4818-09BB-425A-8FBB-2BBC0DD71E74}"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50" name="Group 58"/>
          <p:cNvGraphicFramePr>
            <a:graphicFrameLocks noGrp="1"/>
          </p:cNvGraphicFramePr>
          <p:nvPr>
            <p:ph/>
            <p:extLst>
              <p:ext uri="{D42A27DB-BD31-4B8C-83A1-F6EECF244321}">
                <p14:modId xmlns:p14="http://schemas.microsoft.com/office/powerpoint/2010/main" val="3635273955"/>
              </p:ext>
            </p:extLst>
          </p:nvPr>
        </p:nvGraphicFramePr>
        <p:xfrm>
          <a:off x="228600" y="533400"/>
          <a:ext cx="8763000" cy="4737419"/>
        </p:xfrm>
        <a:graphic>
          <a:graphicData uri="http://schemas.openxmlformats.org/drawingml/2006/table">
            <a:tbl>
              <a:tblPr/>
              <a:tblGrid>
                <a:gridCol w="2286000"/>
                <a:gridCol w="1828800"/>
                <a:gridCol w="1828800"/>
                <a:gridCol w="2819400"/>
              </a:tblGrid>
              <a:tr h="6270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Symptom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Edmonton PCS Canada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St </a:t>
                      </a:r>
                      <a:r>
                        <a:rPr kumimoji="0" lang="en-US" sz="1800" b="0" i="0" u="none" strike="noStrike" cap="none" normalizeH="0" baseline="0" dirty="0" err="1" smtClean="0">
                          <a:ln>
                            <a:noFill/>
                          </a:ln>
                          <a:solidFill>
                            <a:schemeClr val="tx1"/>
                          </a:solidFill>
                          <a:effectLst>
                            <a:outerShdw blurRad="38100" dist="38100" dir="2700000" algn="tl">
                              <a:srgbClr val="FFFFFF"/>
                            </a:outerShdw>
                          </a:effectLst>
                          <a:latin typeface="Arial" charset="0"/>
                        </a:rPr>
                        <a:t>Christophers</a:t>
                      </a: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 UK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Memorial Sloan-Kettering      USA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Weakness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90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91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74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Loss of appetite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85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76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44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Pain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76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62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64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Arial" charset="0"/>
                        </a:rPr>
                        <a:t>Nausea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68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44</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44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Arial" charset="0"/>
                        </a:rPr>
                        <a:t>Constipation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65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51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35</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70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Arial" charset="0"/>
                        </a:rPr>
                        <a:t>Sedation / confusion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60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N / A</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60</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Arial" charset="0"/>
                        </a:rPr>
                        <a:t>Breathlessness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12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51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rPr>
                        <a:t>24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US" smtClean="0"/>
              <a:t>MGM/Adapted from EPEC</a:t>
            </a:r>
            <a:endParaRPr lang="en-US"/>
          </a:p>
        </p:txBody>
      </p:sp>
      <p:sp>
        <p:nvSpPr>
          <p:cNvPr id="52" name="Slide Number Placeholder 4"/>
          <p:cNvSpPr>
            <a:spLocks noGrp="1"/>
          </p:cNvSpPr>
          <p:nvPr>
            <p:ph type="sldNum" sz="quarter" idx="12"/>
          </p:nvPr>
        </p:nvSpPr>
        <p:spPr/>
        <p:txBody>
          <a:bodyPr/>
          <a:lstStyle/>
          <a:p>
            <a:fld id="{EC771FC5-AADF-410F-B7BE-31920641E0C1}" type="slidenum">
              <a:rPr lang="en-US"/>
              <a:pPr/>
              <a:t>5</a:t>
            </a:fld>
            <a:endParaRPr lang="en-US"/>
          </a:p>
        </p:txBody>
      </p:sp>
      <p:sp>
        <p:nvSpPr>
          <p:cNvPr id="85041" name="Text Box 49"/>
          <p:cNvSpPr txBox="1">
            <a:spLocks noChangeArrowheads="1"/>
          </p:cNvSpPr>
          <p:nvPr/>
        </p:nvSpPr>
        <p:spPr bwMode="auto">
          <a:xfrm>
            <a:off x="1371600" y="5486400"/>
            <a:ext cx="64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dirty="0">
                <a:latin typeface="+mn-lt"/>
              </a:rPr>
              <a:t>Symptom prevalence in…a cancer population. </a:t>
            </a:r>
          </a:p>
          <a:p>
            <a:pPr algn="ctr" eaLnBrk="0" hangingPunct="0">
              <a:spcBef>
                <a:spcPts val="0"/>
              </a:spcBef>
            </a:pPr>
            <a:r>
              <a:rPr lang="en-US" sz="1600" dirty="0" err="1">
                <a:latin typeface="+mn-lt"/>
              </a:rPr>
              <a:t>Portenoy</a:t>
            </a:r>
            <a:r>
              <a:rPr lang="en-US" sz="1600" dirty="0">
                <a:latin typeface="+mn-lt"/>
              </a:rPr>
              <a:t> </a:t>
            </a:r>
            <a:r>
              <a:rPr lang="en-US" sz="1600" i="1" dirty="0">
                <a:latin typeface="+mn-lt"/>
              </a:rPr>
              <a:t>et al</a:t>
            </a:r>
            <a:r>
              <a:rPr lang="en-US" sz="1600" dirty="0">
                <a:latin typeface="+mn-lt"/>
              </a:rPr>
              <a:t>. </a:t>
            </a:r>
            <a:r>
              <a:rPr lang="en-US" sz="1600" i="1" dirty="0" err="1">
                <a:latin typeface="+mn-lt"/>
              </a:rPr>
              <a:t>Qual</a:t>
            </a:r>
            <a:r>
              <a:rPr lang="en-US" sz="1600" i="1" dirty="0">
                <a:latin typeface="+mn-lt"/>
              </a:rPr>
              <a:t> of Life Res</a:t>
            </a:r>
            <a:r>
              <a:rPr lang="en-US" sz="1600" dirty="0">
                <a:latin typeface="+mn-lt"/>
              </a:rPr>
              <a:t>. 1994</a:t>
            </a:r>
            <a:r>
              <a:rPr lang="en-US" sz="1600" dirty="0" smtClean="0">
                <a:latin typeface="+mn-lt"/>
              </a:rPr>
              <a:t>; 3:183-189</a:t>
            </a:r>
            <a:r>
              <a:rPr lang="en-US" sz="2400" dirty="0">
                <a:latin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76200" y="274638"/>
            <a:ext cx="8991600" cy="1143000"/>
          </a:xfrm>
        </p:spPr>
        <p:txBody>
          <a:bodyPr>
            <a:noAutofit/>
          </a:bodyPr>
          <a:lstStyle/>
          <a:p>
            <a:r>
              <a:rPr lang="en-US" sz="3600" b="1" dirty="0"/>
              <a:t>Symptoms in the last </a:t>
            </a:r>
            <a:r>
              <a:rPr lang="en-US" sz="3600" b="1" dirty="0" smtClean="0"/>
              <a:t>48 </a:t>
            </a:r>
            <a:r>
              <a:rPr lang="en-US" sz="3600" b="1" dirty="0"/>
              <a:t>hours of life</a:t>
            </a:r>
          </a:p>
        </p:txBody>
      </p:sp>
      <p:graphicFrame>
        <p:nvGraphicFramePr>
          <p:cNvPr id="45079" name="Group 23"/>
          <p:cNvGraphicFramePr>
            <a:graphicFrameLocks noGrp="1"/>
          </p:cNvGraphicFramePr>
          <p:nvPr>
            <p:ph idx="1"/>
            <p:extLst>
              <p:ext uri="{D42A27DB-BD31-4B8C-83A1-F6EECF244321}">
                <p14:modId xmlns:p14="http://schemas.microsoft.com/office/powerpoint/2010/main" val="1791212091"/>
              </p:ext>
            </p:extLst>
          </p:nvPr>
        </p:nvGraphicFramePr>
        <p:xfrm>
          <a:off x="304800" y="1600200"/>
          <a:ext cx="8540750" cy="4283076"/>
        </p:xfrm>
        <a:graphic>
          <a:graphicData uri="http://schemas.openxmlformats.org/drawingml/2006/table">
            <a:tbl>
              <a:tblPr/>
              <a:tblGrid>
                <a:gridCol w="4270375"/>
                <a:gridCol w="4270375"/>
              </a:tblGrid>
              <a:tr h="1524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FFFFFF"/>
                            </a:outerShdw>
                          </a:effectLst>
                          <a:latin typeface="Arial" charset="0"/>
                        </a:rPr>
                        <a:t>Symptom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FFFFFF"/>
                            </a:outerShdw>
                          </a:effectLst>
                          <a:latin typeface="Arial" charset="0"/>
                        </a:rPr>
                        <a:t>Frequency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40000"/>
                        <a:lumOff val="60000"/>
                      </a:schemeClr>
                    </a:solidFill>
                  </a:tcPr>
                </a:tc>
              </a:tr>
              <a:tr h="9296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Rattling breathing</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56%</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61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Pain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51%</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Restless / agitated</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42%</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Breathlessness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rPr>
                        <a:t>22%</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US" smtClean="0"/>
              <a:t>MGM/Adapted from EPEC</a:t>
            </a:r>
            <a:endParaRPr lang="en-US"/>
          </a:p>
        </p:txBody>
      </p:sp>
      <p:sp>
        <p:nvSpPr>
          <p:cNvPr id="25" name="Slide Number Placeholder 5"/>
          <p:cNvSpPr>
            <a:spLocks noGrp="1"/>
          </p:cNvSpPr>
          <p:nvPr>
            <p:ph type="sldNum" sz="quarter" idx="12"/>
          </p:nvPr>
        </p:nvSpPr>
        <p:spPr/>
        <p:txBody>
          <a:bodyPr/>
          <a:lstStyle/>
          <a:p>
            <a:fld id="{C37DF7B7-2AF6-49F9-95AB-B4DABAA3303F}" type="slidenum">
              <a:rPr lang="en-US"/>
              <a:pPr/>
              <a:t>6</a:t>
            </a:fld>
            <a:endParaRPr lang="en-US"/>
          </a:p>
        </p:txBody>
      </p:sp>
      <p:sp>
        <p:nvSpPr>
          <p:cNvPr id="3" name="TextBox 2"/>
          <p:cNvSpPr txBox="1"/>
          <p:nvPr/>
        </p:nvSpPr>
        <p:spPr>
          <a:xfrm>
            <a:off x="2743200" y="6019800"/>
            <a:ext cx="5105400" cy="584775"/>
          </a:xfrm>
          <a:prstGeom prst="rect">
            <a:avLst/>
          </a:prstGeom>
          <a:noFill/>
        </p:spPr>
        <p:txBody>
          <a:bodyPr wrap="square" rtlCol="0">
            <a:spAutoFit/>
          </a:bodyPr>
          <a:lstStyle/>
          <a:p>
            <a:pPr lvl="0"/>
            <a:r>
              <a:rPr lang="en-US" sz="1400" dirty="0" err="1">
                <a:effectLst>
                  <a:outerShdw blurRad="38100" dist="38100" dir="2700000" algn="tl">
                    <a:srgbClr val="FFFFFF"/>
                  </a:outerShdw>
                </a:effectLst>
              </a:rPr>
              <a:t>Lichter</a:t>
            </a:r>
            <a:r>
              <a:rPr lang="en-US" sz="1400" dirty="0">
                <a:effectLst>
                  <a:outerShdw blurRad="38100" dist="38100" dir="2700000" algn="tl">
                    <a:srgbClr val="FFFFFF"/>
                  </a:outerShdw>
                </a:effectLst>
              </a:rPr>
              <a:t> I, Hunt, E.  J of Palliative Care 1990</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Myths about Dying</a:t>
            </a:r>
            <a:endParaRPr lang="en-US" b="1" dirty="0"/>
          </a:p>
        </p:txBody>
      </p:sp>
      <p:sp>
        <p:nvSpPr>
          <p:cNvPr id="3" name="Content Placeholder 2"/>
          <p:cNvSpPr>
            <a:spLocks noGrp="1"/>
          </p:cNvSpPr>
          <p:nvPr>
            <p:ph idx="1"/>
          </p:nvPr>
        </p:nvSpPr>
        <p:spPr>
          <a:xfrm>
            <a:off x="838200" y="1905000"/>
            <a:ext cx="7848600" cy="3962400"/>
          </a:xfrm>
        </p:spPr>
        <p:txBody>
          <a:bodyPr>
            <a:normAutofit fontScale="77500" lnSpcReduction="20000"/>
          </a:bodyPr>
          <a:lstStyle/>
          <a:p>
            <a:r>
              <a:rPr lang="en-US" sz="4600" dirty="0" smtClean="0"/>
              <a:t>Pain will escalate</a:t>
            </a:r>
          </a:p>
          <a:p>
            <a:r>
              <a:rPr lang="en-US" sz="4600" dirty="0" smtClean="0"/>
              <a:t>Patients suffer from hunger or thirst</a:t>
            </a:r>
          </a:p>
          <a:p>
            <a:r>
              <a:rPr lang="en-US" sz="4600" dirty="0" smtClean="0"/>
              <a:t>IV fluids improve comfort</a:t>
            </a:r>
          </a:p>
          <a:p>
            <a:r>
              <a:rPr lang="en-US" sz="4600" dirty="0" smtClean="0"/>
              <a:t>Artificial nutrition improves wellbeing</a:t>
            </a:r>
          </a:p>
          <a:p>
            <a:r>
              <a:rPr lang="en-US" sz="4600" dirty="0" smtClean="0"/>
              <a:t>Moaning is a reliable sign of discomfort</a:t>
            </a:r>
          </a:p>
          <a:p>
            <a:pPr marL="13716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MGM/Adapted from EPEC</a:t>
            </a:r>
            <a:endParaRPr lang="en-US"/>
          </a:p>
        </p:txBody>
      </p:sp>
      <p:sp>
        <p:nvSpPr>
          <p:cNvPr id="5" name="Slide Number Placeholder 4"/>
          <p:cNvSpPr>
            <a:spLocks noGrp="1"/>
          </p:cNvSpPr>
          <p:nvPr>
            <p:ph type="sldNum" sz="quarter" idx="12"/>
          </p:nvPr>
        </p:nvSpPr>
        <p:spPr/>
        <p:txBody>
          <a:bodyPr/>
          <a:lstStyle/>
          <a:p>
            <a:fld id="{F9F1C742-9D60-468B-91BE-59EB5FE6F5C7}" type="slidenum">
              <a:rPr lang="en-US" smtClean="0"/>
              <a:pPr/>
              <a:t>7</a:t>
            </a:fld>
            <a:endParaRPr lang="en-US"/>
          </a:p>
        </p:txBody>
      </p:sp>
    </p:spTree>
    <p:extLst>
      <p:ext uri="{BB962C8B-B14F-4D97-AF65-F5344CB8AC3E}">
        <p14:creationId xmlns:p14="http://schemas.microsoft.com/office/powerpoint/2010/main" val="4175348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US" b="1" dirty="0"/>
              <a:t>Pain</a:t>
            </a:r>
          </a:p>
        </p:txBody>
      </p:sp>
      <p:sp>
        <p:nvSpPr>
          <p:cNvPr id="46083" name="Rectangle 3"/>
          <p:cNvSpPr>
            <a:spLocks noGrp="1" noRot="1" noChangeArrowheads="1"/>
          </p:cNvSpPr>
          <p:nvPr>
            <p:ph idx="1"/>
          </p:nvPr>
        </p:nvSpPr>
        <p:spPr>
          <a:xfrm>
            <a:off x="603250" y="1371600"/>
            <a:ext cx="8540750" cy="4651375"/>
          </a:xfrm>
        </p:spPr>
        <p:txBody>
          <a:bodyPr>
            <a:normAutofit lnSpcReduction="10000"/>
          </a:bodyPr>
          <a:lstStyle/>
          <a:p>
            <a:r>
              <a:rPr lang="en-US" dirty="0" smtClean="0"/>
              <a:t>Myth: pain increases </a:t>
            </a:r>
            <a:r>
              <a:rPr lang="en-US" dirty="0"/>
              <a:t>in </a:t>
            </a:r>
            <a:r>
              <a:rPr lang="en-US" dirty="0" smtClean="0"/>
              <a:t>final hours</a:t>
            </a:r>
          </a:p>
          <a:p>
            <a:pPr lvl="1"/>
            <a:r>
              <a:rPr lang="en-US" dirty="0" smtClean="0"/>
              <a:t>Body is shutting down</a:t>
            </a:r>
          </a:p>
          <a:p>
            <a:pPr lvl="1"/>
            <a:r>
              <a:rPr lang="en-US" dirty="0" smtClean="0"/>
              <a:t>Perception of pain diminishes</a:t>
            </a:r>
          </a:p>
          <a:p>
            <a:pPr lvl="1"/>
            <a:r>
              <a:rPr lang="en-US" dirty="0" smtClean="0"/>
              <a:t>Opioid needs typically decrease</a:t>
            </a:r>
          </a:p>
          <a:p>
            <a:pPr lvl="1"/>
            <a:r>
              <a:rPr lang="en-US" dirty="0" smtClean="0"/>
              <a:t>Increasing opioids may worsen delirium</a:t>
            </a:r>
            <a:endParaRPr lang="en-US" dirty="0"/>
          </a:p>
          <a:p>
            <a:r>
              <a:rPr lang="en-US" dirty="0"/>
              <a:t>Continuous </a:t>
            </a:r>
            <a:r>
              <a:rPr lang="en-US" dirty="0" smtClean="0"/>
              <a:t>opioids are helpful in known </a:t>
            </a:r>
            <a:r>
              <a:rPr lang="en-US" dirty="0"/>
              <a:t>pain syndromes</a:t>
            </a:r>
          </a:p>
          <a:p>
            <a:r>
              <a:rPr lang="en-US" dirty="0" smtClean="0"/>
              <a:t>Low </a:t>
            </a:r>
            <a:r>
              <a:rPr lang="en-US" dirty="0"/>
              <a:t>urine output </a:t>
            </a:r>
            <a:r>
              <a:rPr lang="en-US" dirty="0" smtClean="0"/>
              <a:t>is a risk </a:t>
            </a:r>
            <a:r>
              <a:rPr lang="en-US" dirty="0"/>
              <a:t>for toxicity </a:t>
            </a:r>
          </a:p>
          <a:p>
            <a:pPr lvl="1"/>
            <a:r>
              <a:rPr lang="en-US" dirty="0" smtClean="0"/>
              <a:t>Change drugs or lower the dose</a:t>
            </a:r>
            <a:endParaRPr lang="en-US"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9FBC8696-2FCF-4239-B029-740562372B9E}"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en-US" b="1" dirty="0"/>
              <a:t>Breathlessness</a:t>
            </a:r>
          </a:p>
        </p:txBody>
      </p:sp>
      <p:sp>
        <p:nvSpPr>
          <p:cNvPr id="47107" name="Rectangle 3"/>
          <p:cNvSpPr>
            <a:spLocks noGrp="1" noRot="1" noChangeArrowheads="1"/>
          </p:cNvSpPr>
          <p:nvPr>
            <p:ph idx="1"/>
          </p:nvPr>
        </p:nvSpPr>
        <p:spPr>
          <a:xfrm>
            <a:off x="457200" y="1447800"/>
            <a:ext cx="8229600" cy="4861560"/>
          </a:xfrm>
        </p:spPr>
        <p:txBody>
          <a:bodyPr>
            <a:normAutofit lnSpcReduction="10000"/>
          </a:bodyPr>
          <a:lstStyle/>
          <a:p>
            <a:r>
              <a:rPr lang="en-US" dirty="0" smtClean="0"/>
              <a:t>Occurs in 75</a:t>
            </a:r>
            <a:r>
              <a:rPr lang="en-US" dirty="0"/>
              <a:t>% of dying patients</a:t>
            </a:r>
          </a:p>
          <a:p>
            <a:r>
              <a:rPr lang="en-US" dirty="0" smtClean="0"/>
              <a:t>Unusual </a:t>
            </a:r>
            <a:r>
              <a:rPr lang="en-US" dirty="0"/>
              <a:t>respiratory patterns </a:t>
            </a:r>
            <a:r>
              <a:rPr lang="en-US" dirty="0" smtClean="0"/>
              <a:t>are typical</a:t>
            </a:r>
            <a:endParaRPr lang="en-US" dirty="0"/>
          </a:p>
          <a:p>
            <a:r>
              <a:rPr lang="en-US" dirty="0" smtClean="0"/>
              <a:t>Opioids </a:t>
            </a:r>
            <a:r>
              <a:rPr lang="en-US" dirty="0"/>
              <a:t>are the </a:t>
            </a:r>
            <a:r>
              <a:rPr lang="en-US" dirty="0" smtClean="0"/>
              <a:t>best therapy</a:t>
            </a:r>
          </a:p>
          <a:p>
            <a:pPr lvl="1"/>
            <a:r>
              <a:rPr lang="en-US" dirty="0" smtClean="0"/>
              <a:t>Relaxes respiratory muscles</a:t>
            </a:r>
          </a:p>
          <a:p>
            <a:pPr lvl="1"/>
            <a:r>
              <a:rPr lang="en-US" dirty="0" smtClean="0"/>
              <a:t>May improve blood flow through lungs</a:t>
            </a:r>
          </a:p>
          <a:p>
            <a:pPr lvl="1"/>
            <a:r>
              <a:rPr lang="en-US" dirty="0" smtClean="0"/>
              <a:t>Decreases the brains sense of air hunger</a:t>
            </a:r>
            <a:endParaRPr lang="en-US" dirty="0"/>
          </a:p>
          <a:p>
            <a:r>
              <a:rPr lang="en-US" dirty="0" smtClean="0"/>
              <a:t>Other ways to help</a:t>
            </a:r>
            <a:endParaRPr lang="en-US" dirty="0"/>
          </a:p>
          <a:p>
            <a:pPr lvl="1"/>
            <a:r>
              <a:rPr lang="en-US" dirty="0" smtClean="0"/>
              <a:t>Fan</a:t>
            </a:r>
          </a:p>
          <a:p>
            <a:pPr lvl="1"/>
            <a:r>
              <a:rPr lang="en-US" dirty="0" smtClean="0"/>
              <a:t>Supplemental oxygen in some cases </a:t>
            </a:r>
            <a:endParaRPr lang="en-US" dirty="0"/>
          </a:p>
        </p:txBody>
      </p:sp>
      <p:sp>
        <p:nvSpPr>
          <p:cNvPr id="2" name="Footer Placeholder 1"/>
          <p:cNvSpPr>
            <a:spLocks noGrp="1"/>
          </p:cNvSpPr>
          <p:nvPr>
            <p:ph type="ftr" sz="quarter" idx="11"/>
          </p:nvPr>
        </p:nvSpPr>
        <p:spPr/>
        <p:txBody>
          <a:bodyPr/>
          <a:lstStyle/>
          <a:p>
            <a:r>
              <a:rPr lang="en-US" smtClean="0"/>
              <a:t>MGM/Adapted from EPEC</a:t>
            </a:r>
            <a:endParaRPr lang="en-US"/>
          </a:p>
        </p:txBody>
      </p:sp>
      <p:sp>
        <p:nvSpPr>
          <p:cNvPr id="6" name="Slide Number Placeholder 5"/>
          <p:cNvSpPr>
            <a:spLocks noGrp="1"/>
          </p:cNvSpPr>
          <p:nvPr>
            <p:ph type="sldNum" sz="quarter" idx="12"/>
          </p:nvPr>
        </p:nvSpPr>
        <p:spPr/>
        <p:txBody>
          <a:bodyPr/>
          <a:lstStyle/>
          <a:p>
            <a:fld id="{C90F3757-66B5-4F63-AFF0-8F3B7465104F}"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TotalTime>
  <Words>2531</Words>
  <Application>Microsoft Office PowerPoint</Application>
  <PresentationFormat>On-screen Show (4:3)</PresentationFormat>
  <Paragraphs>323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Final Hours of Life</vt:lpstr>
      <vt:lpstr>Objectives</vt:lpstr>
      <vt:lpstr>How do you know it’s  near the end?</vt:lpstr>
      <vt:lpstr>What are the physiological changes?</vt:lpstr>
      <vt:lpstr>PowerPoint Presentation</vt:lpstr>
      <vt:lpstr>Symptoms in the last 48 hours of life</vt:lpstr>
      <vt:lpstr>Myths about Dying</vt:lpstr>
      <vt:lpstr>Pain</vt:lpstr>
      <vt:lpstr>Breathlessness</vt:lpstr>
      <vt:lpstr>Weakness</vt:lpstr>
      <vt:lpstr>Loss of Appetite</vt:lpstr>
      <vt:lpstr>Altered heart, lung and  kidney function</vt:lpstr>
      <vt:lpstr>Loss of thirst</vt:lpstr>
      <vt:lpstr>Delirium</vt:lpstr>
      <vt:lpstr>Delirium Treatment</vt:lpstr>
      <vt:lpstr>Spiritual Experiences</vt:lpstr>
      <vt:lpstr>PowerPoint Presentation</vt:lpstr>
      <vt:lpstr>Death rattle</vt:lpstr>
      <vt:lpstr>When Death Occurs</vt:lpstr>
      <vt:lpstr>PowerPoint Presentation</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Hours</dc:title>
  <dc:creator>Kaiser</dc:creator>
  <cp:lastModifiedBy>Ellen Hickey</cp:lastModifiedBy>
  <cp:revision>24</cp:revision>
  <dcterms:created xsi:type="dcterms:W3CDTF">2005-09-05T04:49:56Z</dcterms:created>
  <dcterms:modified xsi:type="dcterms:W3CDTF">2015-06-03T20:54:34Z</dcterms:modified>
</cp:coreProperties>
</file>